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1" r:id="rId2"/>
    <p:sldId id="298" r:id="rId3"/>
    <p:sldId id="269" r:id="rId4"/>
    <p:sldId id="257" r:id="rId5"/>
    <p:sldId id="272" r:id="rId6"/>
    <p:sldId id="302" r:id="rId7"/>
    <p:sldId id="303" r:id="rId8"/>
    <p:sldId id="301" r:id="rId9"/>
    <p:sldId id="274" r:id="rId10"/>
    <p:sldId id="306" r:id="rId11"/>
    <p:sldId id="278" r:id="rId12"/>
    <p:sldId id="276" r:id="rId13"/>
    <p:sldId id="307" r:id="rId14"/>
    <p:sldId id="309" r:id="rId15"/>
    <p:sldId id="310" r:id="rId16"/>
    <p:sldId id="311" r:id="rId17"/>
    <p:sldId id="312" r:id="rId18"/>
    <p:sldId id="297" r:id="rId19"/>
    <p:sldId id="315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3"/>
      <p:bold r:id="rId24"/>
    </p:embeddedFont>
    <p:embeddedFont>
      <p:font typeface="메이플스토리" panose="02000300000000000000" pitchFamily="2" charset="-127"/>
      <p:regular r:id="rId25"/>
      <p:bold r:id="rId26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3F27"/>
    <a:srgbClr val="E2EB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06" autoAdjust="0"/>
  </p:normalViewPr>
  <p:slideViewPr>
    <p:cSldViewPr snapToGrid="0">
      <p:cViewPr varScale="1">
        <p:scale>
          <a:sx n="66" d="100"/>
          <a:sy n="66" d="100"/>
        </p:scale>
        <p:origin x="82" y="33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6CC08C-0E47-404A-9C27-EA1B4EE4C7CA}" type="datetime4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2024년 6월 12일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E16EC8A-0758-4FA9-BF4D-3119057076D1}" type="datetime4">
              <a:rPr lang="ko-KR" altLang="en-US" smtClean="0"/>
              <a:pPr/>
              <a:t>2024년 6월 12일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2869989-EB00-4EE7-BCB5-25BDC5BB29F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0996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25939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6508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2001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43430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867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599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51797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9041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14289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467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08649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704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501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1953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3809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6256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842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직선 연결선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그룹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직선 연결선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그룹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직선 연결선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직선 연결선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그룹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직선 연결선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그룹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직선 연결선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직선 연결선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직선 연결선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8000" cap="none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  <a:endParaRPr lang="ko-KR" altLang="en-US" noProof="0" dirty="0"/>
          </a:p>
        </p:txBody>
      </p:sp>
      <p:cxnSp>
        <p:nvCxnSpPr>
          <p:cNvPr id="58" name="직선 연결선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A5B65E4-62A8-4988-B07B-5D6D443B14ED}" type="datetime4">
              <a:rPr lang="ko-KR" altLang="en-US" smtClean="0"/>
              <a:t>2024년 6월 12일</a:t>
            </a:fld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8EB6286-0DE7-4336-9826-977AD102FCF2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5419DA-7218-42E5-A443-F000500111E1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직선 연결선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그룹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직선 연결선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그룹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직선 연결선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직선 연결선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그룹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직선 연결선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그룹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직선 연결선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직선 연결선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58" name="직선 연결선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498C52F-1DF1-4226-BAB6-C1E2EE4C9D62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B1E1FFC-F755-4558-8D3C-A157D1A01A8A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A33C0-A4A8-4C90-B6DA-35B8CF58C816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그룹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직선 연결선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직선 연결선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직선 연결선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직선 연결선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직선 연결선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직선 연결선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직선 연결선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연결선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직선 연결선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직선 연결선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연결선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직선 연결선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직선 연결선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연결선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직선 연결선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직선 연결선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그룹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직선 연결선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직선 연결선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직선 연결선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직선 연결선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직선 연결선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그룹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직선 연결선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직선 연결선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직선 연결선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직선 연결선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직선 연결선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직선 연결선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직선 연결선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직선 연결선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직선 연결선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직선 연결선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그룹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직선 연결선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직선 연결선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직선 연결선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직선 연결선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직선 연결선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그룹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직선 연결선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직선 연결선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직선 연결선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직선 연결선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직선 연결선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직선 연결선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직선 연결선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직선 연결선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직선 연결선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직선 연결선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바닥글 개체 틀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212" name="날짜 개체 틀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3CB1B8F-A14A-4BE4-A9B9-3B263F04145C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214" name="슬라이드 번호 개체 틀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직선 연결선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그룹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직선 연결선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그룹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직선 연결선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그룹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직선 연결선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그룹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직선 연결선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직사각형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  <a:p>
            <a:pPr lvl="1" rtl="0"/>
            <a:r>
              <a:rPr lang="ko-KR" altLang="en-US" noProof="0"/>
              <a:t>두 번째 수준</a:t>
            </a:r>
          </a:p>
          <a:p>
            <a:pPr lvl="2" rtl="0"/>
            <a:r>
              <a:rPr lang="ko-KR" altLang="en-US" noProof="0"/>
              <a:t>세 번째 수준</a:t>
            </a:r>
          </a:p>
          <a:p>
            <a:pPr lvl="3" rtl="0"/>
            <a:r>
              <a:rPr lang="ko-KR" altLang="en-US" noProof="0"/>
              <a:t>네 번째 수준</a:t>
            </a:r>
          </a:p>
          <a:p>
            <a:pPr lvl="4" rtl="0"/>
            <a:r>
              <a:rPr lang="ko-KR" altLang="en-US" noProof="0"/>
              <a:t>다섯 번째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  <p:cxnSp>
        <p:nvCxnSpPr>
          <p:cNvPr id="60" name="직선 연결선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B9196A3-957C-4113-A568-B6ED9AEA3D01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직선 연결선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그룹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직선 연결선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그룹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직선 연결선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직선 연결선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직선 연결선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직선 연결선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직선 연결선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그룹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직선 연결선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그룹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직선 연결선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연결선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직선 연결선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직선 연결선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직선 연결선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연결선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직사각형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9" name="직선 연결선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합니다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/>
              <a:t>마스터 텍스트 스타일을 편집하려면 클릭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그룹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직선 연결선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연결선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연결선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연결선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연결선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직선 연결선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직선 연결선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연결선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그룹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직선 연결선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직선 연결선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직선 연결선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직선 연결선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그룹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직선 연결선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직선 연결선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직선 연결선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직선 연결선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직선 연결선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직선 연결선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직선 연결선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직선 연결선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직선 연결선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직선 연결선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그룹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직선 연결선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직선 연결선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그룹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직선 연결선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직선 연결선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직선 연결선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직선 연결선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직선 연결선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직선 연결선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cxnSp>
        <p:nvCxnSpPr>
          <p:cNvPr id="148" name="직선 연결선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841261" y="6289679"/>
            <a:ext cx="1418727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8BEB146-D335-4DA5-9826-58595BCDBE2E}" type="datetime4">
              <a:rPr lang="ko-KR" altLang="en-US" noProof="0" smtClean="0"/>
              <a:t>2024년 6월 12일</a:t>
            </a:fld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31375A4-56A4-47D6-9801-1991572033F7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179388" algn="l" defTabSz="914400" rtl="0" eaLnBrk="1" latinLnBrk="1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914400" indent="-182880" algn="l" defTabSz="914400" rtl="0" eaLnBrk="1" latinLnBrk="1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143000" indent="-179388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37160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1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KOCW data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 강신성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김승현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이창현</a:t>
            </a:r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12FA1E6F-FBB6-80B7-3A27-E169BD276B0A}"/>
              </a:ext>
            </a:extLst>
          </p:cNvPr>
          <p:cNvSpPr txBox="1">
            <a:spLocks/>
          </p:cNvSpPr>
          <p:nvPr/>
        </p:nvSpPr>
        <p:spPr>
          <a:xfrm>
            <a:off x="9002597" y="388071"/>
            <a:ext cx="2620651" cy="3566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2000" b="0" kern="1200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dirty="0"/>
              <a:t>통계데이터베이스 </a:t>
            </a:r>
            <a:r>
              <a:rPr lang="en-US" altLang="ko-KR" dirty="0"/>
              <a:t>1</a:t>
            </a:r>
            <a:r>
              <a:rPr lang="ko-KR" altLang="en-US" dirty="0"/>
              <a:t>조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2EB02AC9-6468-6891-6245-E482695A45A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74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8B64654F-113D-73DB-57E5-ACD92861E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510"/>
            <a:ext cx="3657600" cy="659817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요구사항 분석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63F2E2-3271-8C78-DC31-01B6CBBA6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325"/>
            <a:ext cx="4876800" cy="686632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8BBC8E63-E200-042E-B7CB-FC12E8880AF4}"/>
              </a:ext>
            </a:extLst>
          </p:cNvPr>
          <p:cNvSpPr txBox="1">
            <a:spLocks/>
          </p:cNvSpPr>
          <p:nvPr/>
        </p:nvSpPr>
        <p:spPr>
          <a:xfrm>
            <a:off x="609600" y="571500"/>
            <a:ext cx="3657600" cy="21971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600" b="1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en-US" altLang="ko-KR" dirty="0"/>
              <a:t>3. </a:t>
            </a:r>
            <a:r>
              <a:rPr lang="ko-KR" altLang="en-US" dirty="0"/>
              <a:t>논리적 설계</a:t>
            </a:r>
            <a:endParaRPr lang="en-US" altLang="ko-KR" dirty="0"/>
          </a:p>
        </p:txBody>
      </p:sp>
      <p:sp>
        <p:nvSpPr>
          <p:cNvPr id="8" name="텍스트 개체 틀 5">
            <a:extLst>
              <a:ext uri="{FF2B5EF4-FFF2-40B4-BE49-F238E27FC236}">
                <a16:creationId xmlns:a16="http://schemas.microsoft.com/office/drawing/2014/main" id="{CDD3D6EE-6F67-4CAB-1139-A4F1CB4E6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995012"/>
            <a:ext cx="3657600" cy="2285950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ko-KR" altLang="en-US" b="1" dirty="0"/>
              <a:t>릴레이션 스키마</a:t>
            </a:r>
            <a:endParaRPr lang="en-US" altLang="ko-KR" b="1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ko-KR" altLang="en-US" b="1" dirty="0"/>
              <a:t>정규화</a:t>
            </a:r>
            <a:endParaRPr lang="en-US" altLang="ko-KR" b="1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ko-KR" altLang="en-US" b="1" dirty="0"/>
              <a:t>최종 릴레이션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145522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E-R </a:t>
              </a:r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다이어그램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78C6E02-7CE1-A0CE-FD9E-68DAFD1AB071}"/>
              </a:ext>
            </a:extLst>
          </p:cNvPr>
          <p:cNvGrpSpPr/>
          <p:nvPr/>
        </p:nvGrpSpPr>
        <p:grpSpPr>
          <a:xfrm>
            <a:off x="431566" y="1169352"/>
            <a:ext cx="11239249" cy="4774248"/>
            <a:chOff x="431566" y="1169352"/>
            <a:chExt cx="11239249" cy="477424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0B83A0B-5C9B-7F21-4DD5-C717075C26D5}"/>
                </a:ext>
              </a:extLst>
            </p:cNvPr>
            <p:cNvGrpSpPr/>
            <p:nvPr/>
          </p:nvGrpSpPr>
          <p:grpSpPr>
            <a:xfrm>
              <a:off x="431566" y="1169352"/>
              <a:ext cx="11239249" cy="4774248"/>
              <a:chOff x="431566" y="1169352"/>
              <a:chExt cx="11239249" cy="4774248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0C69F48C-5152-3EB7-30D3-3D055106D6BA}"/>
                  </a:ext>
                </a:extLst>
              </p:cNvPr>
              <p:cNvGrpSpPr/>
              <p:nvPr/>
            </p:nvGrpSpPr>
            <p:grpSpPr>
              <a:xfrm>
                <a:off x="2547588" y="1822234"/>
                <a:ext cx="7607197" cy="2954869"/>
                <a:chOff x="6014507" y="1930469"/>
                <a:chExt cx="4841090" cy="2959090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640AFC1D-F589-90C1-18EB-AF89D5F9205E}"/>
                    </a:ext>
                  </a:extLst>
                </p:cNvPr>
                <p:cNvGrpSpPr/>
                <p:nvPr/>
              </p:nvGrpSpPr>
              <p:grpSpPr>
                <a:xfrm>
                  <a:off x="6014507" y="1985088"/>
                  <a:ext cx="4841090" cy="2904471"/>
                  <a:chOff x="5799212" y="1643947"/>
                  <a:chExt cx="5604994" cy="3259561"/>
                </a:xfrm>
                <a:grpFill/>
              </p:grpSpPr>
              <p:sp>
                <p:nvSpPr>
                  <p:cNvPr id="121" name="직사각형 120">
                    <a:extLst>
                      <a:ext uri="{FF2B5EF4-FFF2-40B4-BE49-F238E27FC236}">
                        <a16:creationId xmlns:a16="http://schemas.microsoft.com/office/drawing/2014/main" id="{A0A90413-2E22-B1BC-7D38-ECD1AE7C5CB5}"/>
                      </a:ext>
                    </a:extLst>
                  </p:cNvPr>
                  <p:cNvSpPr/>
                  <p:nvPr/>
                </p:nvSpPr>
                <p:spPr>
                  <a:xfrm>
                    <a:off x="5897300" y="1689823"/>
                    <a:ext cx="1054244" cy="449033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127000" cmpd="dbl">
                    <a:solidFill>
                      <a:schemeClr val="accent1"/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</a:t>
                    </a:r>
                  </a:p>
                </p:txBody>
              </p:sp>
              <p:sp>
                <p:nvSpPr>
                  <p:cNvPr id="122" name="다이아몬드 121">
                    <a:extLst>
                      <a:ext uri="{FF2B5EF4-FFF2-40B4-BE49-F238E27FC236}">
                        <a16:creationId xmlns:a16="http://schemas.microsoft.com/office/drawing/2014/main" id="{9B7B2FC5-A0C6-0E82-2BF5-255E2663E595}"/>
                      </a:ext>
                    </a:extLst>
                  </p:cNvPr>
                  <p:cNvSpPr/>
                  <p:nvPr/>
                </p:nvSpPr>
                <p:spPr>
                  <a:xfrm>
                    <a:off x="8025266" y="1643947"/>
                    <a:ext cx="1250420" cy="542857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</a:t>
                    </a:r>
                  </a:p>
                </p:txBody>
              </p:sp>
              <p:sp>
                <p:nvSpPr>
                  <p:cNvPr id="123" name="직사각형 122">
                    <a:extLst>
                      <a:ext uri="{FF2B5EF4-FFF2-40B4-BE49-F238E27FC236}">
                        <a16:creationId xmlns:a16="http://schemas.microsoft.com/office/drawing/2014/main" id="{4E9A3212-0BDD-D347-D0E9-80039ED8E996}"/>
                      </a:ext>
                    </a:extLst>
                  </p:cNvPr>
                  <p:cNvSpPr/>
                  <p:nvPr/>
                </p:nvSpPr>
                <p:spPr>
                  <a:xfrm>
                    <a:off x="10349406" y="1682506"/>
                    <a:ext cx="1054800" cy="450000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127000" cmpd="dbl">
                    <a:solidFill>
                      <a:schemeClr val="accent1"/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</a:t>
                    </a:r>
                  </a:p>
                </p:txBody>
              </p:sp>
              <p:sp>
                <p:nvSpPr>
                  <p:cNvPr id="124" name="직사각형 123">
                    <a:extLst>
                      <a:ext uri="{FF2B5EF4-FFF2-40B4-BE49-F238E27FC236}">
                        <a16:creationId xmlns:a16="http://schemas.microsoft.com/office/drawing/2014/main" id="{AFBEC02C-C945-65B2-DCF2-3CAB7972AA60}"/>
                      </a:ext>
                    </a:extLst>
                  </p:cNvPr>
                  <p:cNvSpPr/>
                  <p:nvPr/>
                </p:nvSpPr>
                <p:spPr>
                  <a:xfrm>
                    <a:off x="5897300" y="4454475"/>
                    <a:ext cx="1054244" cy="449033"/>
                  </a:xfrm>
                  <a:prstGeom prst="rect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127000" cmpd="dbl">
                    <a:solidFill>
                      <a:schemeClr val="accent1"/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</a:t>
                    </a:r>
                  </a:p>
                </p:txBody>
              </p:sp>
              <p:sp>
                <p:nvSpPr>
                  <p:cNvPr id="125" name="다이아몬드 124">
                    <a:extLst>
                      <a:ext uri="{FF2B5EF4-FFF2-40B4-BE49-F238E27FC236}">
                        <a16:creationId xmlns:a16="http://schemas.microsoft.com/office/drawing/2014/main" id="{76589414-C949-7F8B-54C5-931CF7B23383}"/>
                      </a:ext>
                    </a:extLst>
                  </p:cNvPr>
                  <p:cNvSpPr/>
                  <p:nvPr/>
                </p:nvSpPr>
                <p:spPr>
                  <a:xfrm>
                    <a:off x="5799212" y="3025237"/>
                    <a:ext cx="1250420" cy="542856"/>
                  </a:xfrm>
                  <a:prstGeom prst="diamond">
                    <a:avLst/>
                  </a:prstGeom>
                  <a:solidFill>
                    <a:schemeClr val="accent4">
                      <a:lumMod val="60000"/>
                      <a:lumOff val="40000"/>
                    </a:schemeClr>
                  </a:solidFill>
                  <a:ln w="127000" cmpd="dbl">
                    <a:solidFill>
                      <a:schemeClr val="accent1"/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</a:t>
                    </a:r>
                  </a:p>
                </p:txBody>
              </p:sp>
              <p:sp>
                <p:nvSpPr>
                  <p:cNvPr id="126" name="다이아몬드 125">
                    <a:extLst>
                      <a:ext uri="{FF2B5EF4-FFF2-40B4-BE49-F238E27FC236}">
                        <a16:creationId xmlns:a16="http://schemas.microsoft.com/office/drawing/2014/main" id="{2394805E-54B3-BA65-FB86-90330742000B}"/>
                      </a:ext>
                    </a:extLst>
                  </p:cNvPr>
                  <p:cNvSpPr/>
                  <p:nvPr/>
                </p:nvSpPr>
                <p:spPr>
                  <a:xfrm>
                    <a:off x="8025266" y="3009742"/>
                    <a:ext cx="1250420" cy="542856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</a:t>
                    </a:r>
                    <a:endParaRPr lang="en-US" altLang="ko-KR" sz="14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57E07BCF-E500-EBAB-C45B-238D49EB58FF}"/>
                    </a:ext>
                  </a:extLst>
                </p:cNvPr>
                <p:cNvGrpSpPr/>
                <p:nvPr/>
              </p:nvGrpSpPr>
              <p:grpSpPr>
                <a:xfrm>
                  <a:off x="7079004" y="1930470"/>
                  <a:ext cx="808341" cy="307777"/>
                  <a:chOff x="7079004" y="1930470"/>
                  <a:chExt cx="808341" cy="307777"/>
                </a:xfrm>
                <a:grpFill/>
              </p:grpSpPr>
              <p:cxnSp>
                <p:nvCxnSpPr>
                  <p:cNvPr id="119" name="직선 연결선 118">
                    <a:extLst>
                      <a:ext uri="{FF2B5EF4-FFF2-40B4-BE49-F238E27FC236}">
                        <a16:creationId xmlns:a16="http://schemas.microsoft.com/office/drawing/2014/main" id="{9CA2D186-C2E2-18DA-0126-B34A0A73FD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79004" y="2227566"/>
                    <a:ext cx="808341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AF8572F7-3B43-C0AA-04DD-926F1CBD254D}"/>
                      </a:ext>
                    </a:extLst>
                  </p:cNvPr>
                  <p:cNvSpPr txBox="1"/>
                  <p:nvPr/>
                </p:nvSpPr>
                <p:spPr>
                  <a:xfrm>
                    <a:off x="7284958" y="1930470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2737DBC4-BFC5-2070-5417-6BE0B82D3B2A}"/>
                    </a:ext>
                  </a:extLst>
                </p:cNvPr>
                <p:cNvGrpSpPr/>
                <p:nvPr/>
              </p:nvGrpSpPr>
              <p:grpSpPr>
                <a:xfrm>
                  <a:off x="9061468" y="1930469"/>
                  <a:ext cx="811435" cy="307777"/>
                  <a:chOff x="9061468" y="1930469"/>
                  <a:chExt cx="811435" cy="307777"/>
                </a:xfrm>
                <a:grpFill/>
              </p:grpSpPr>
              <p:cxnSp>
                <p:nvCxnSpPr>
                  <p:cNvPr id="66" name="직선 연결선 65">
                    <a:extLst>
                      <a:ext uri="{FF2B5EF4-FFF2-40B4-BE49-F238E27FC236}">
                        <a16:creationId xmlns:a16="http://schemas.microsoft.com/office/drawing/2014/main" id="{30D715A9-8938-BDC5-D7BB-D9B5DB08C6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061468" y="2227319"/>
                    <a:ext cx="811435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8" name="TextBox 117">
                    <a:extLst>
                      <a:ext uri="{FF2B5EF4-FFF2-40B4-BE49-F238E27FC236}">
                        <a16:creationId xmlns:a16="http://schemas.microsoft.com/office/drawing/2014/main" id="{04F86B87-7284-337B-6210-F84B88A6858D}"/>
                      </a:ext>
                    </a:extLst>
                  </p:cNvPr>
                  <p:cNvSpPr txBox="1"/>
                  <p:nvPr/>
                </p:nvSpPr>
                <p:spPr>
                  <a:xfrm>
                    <a:off x="9243929" y="1930469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</a:p>
                </p:txBody>
              </p:sp>
            </p:grpSp>
            <p:grpSp>
              <p:nvGrpSpPr>
                <p:cNvPr id="53" name="그룹 52">
                  <a:extLst>
                    <a:ext uri="{FF2B5EF4-FFF2-40B4-BE49-F238E27FC236}">
                      <a16:creationId xmlns:a16="http://schemas.microsoft.com/office/drawing/2014/main" id="{EAD6690B-9D96-4C75-5660-58DA84B2BA2D}"/>
                    </a:ext>
                  </a:extLst>
                </p:cNvPr>
                <p:cNvGrpSpPr/>
                <p:nvPr/>
              </p:nvGrpSpPr>
              <p:grpSpPr>
                <a:xfrm>
                  <a:off x="6531209" y="2524819"/>
                  <a:ext cx="379681" cy="581660"/>
                  <a:chOff x="6531209" y="2524819"/>
                  <a:chExt cx="379681" cy="581660"/>
                </a:xfrm>
                <a:grpFill/>
              </p:grpSpPr>
              <p:cxnSp>
                <p:nvCxnSpPr>
                  <p:cNvPr id="64" name="직선 연결선 63">
                    <a:extLst>
                      <a:ext uri="{FF2B5EF4-FFF2-40B4-BE49-F238E27FC236}">
                        <a16:creationId xmlns:a16="http://schemas.microsoft.com/office/drawing/2014/main" id="{01B88E9D-9EB2-A48C-9A23-2CA244B01C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252481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20D913D4-D08F-4794-735E-4D2E9A5374C7}"/>
                      </a:ext>
                    </a:extLst>
                  </p:cNvPr>
                  <p:cNvSpPr txBox="1"/>
                  <p:nvPr/>
                </p:nvSpPr>
                <p:spPr>
                  <a:xfrm>
                    <a:off x="6531209" y="261471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4" name="그룹 53">
                  <a:extLst>
                    <a:ext uri="{FF2B5EF4-FFF2-40B4-BE49-F238E27FC236}">
                      <a16:creationId xmlns:a16="http://schemas.microsoft.com/office/drawing/2014/main" id="{9680DEC3-AE87-B61E-42DD-DE4776A4BD70}"/>
                    </a:ext>
                  </a:extLst>
                </p:cNvPr>
                <p:cNvGrpSpPr/>
                <p:nvPr/>
              </p:nvGrpSpPr>
              <p:grpSpPr>
                <a:xfrm>
                  <a:off x="6525399" y="3804979"/>
                  <a:ext cx="379681" cy="581660"/>
                  <a:chOff x="6525399" y="3804979"/>
                  <a:chExt cx="379681" cy="581660"/>
                </a:xfrm>
                <a:grpFill/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871AB822-0415-34F8-7B46-C9936C0C22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380497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A87C12B5-903A-A995-0BDF-0174AFE3829D}"/>
                      </a:ext>
                    </a:extLst>
                  </p:cNvPr>
                  <p:cNvSpPr txBox="1"/>
                  <p:nvPr/>
                </p:nvSpPr>
                <p:spPr>
                  <a:xfrm>
                    <a:off x="6525399" y="389407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m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5" name="그룹 54">
                  <a:extLst>
                    <a:ext uri="{FF2B5EF4-FFF2-40B4-BE49-F238E27FC236}">
                      <a16:creationId xmlns:a16="http://schemas.microsoft.com/office/drawing/2014/main" id="{105C5EE3-0927-98E5-4DCC-4E50D307DCC3}"/>
                    </a:ext>
                  </a:extLst>
                </p:cNvPr>
                <p:cNvGrpSpPr/>
                <p:nvPr/>
              </p:nvGrpSpPr>
              <p:grpSpPr>
                <a:xfrm>
                  <a:off x="7020712" y="3670244"/>
                  <a:ext cx="1108630" cy="718681"/>
                  <a:chOff x="7020712" y="3670244"/>
                  <a:chExt cx="1108630" cy="718681"/>
                </a:xfrm>
                <a:grpFill/>
              </p:grpSpPr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511334FA-EA10-C991-B351-AE2320EA0D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20712" y="3670244"/>
                    <a:ext cx="1108630" cy="718681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EBB641C8-0CFA-436F-34FB-A8D7A28151BB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7247120" y="3738664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6" name="그룹 55">
                  <a:extLst>
                    <a:ext uri="{FF2B5EF4-FFF2-40B4-BE49-F238E27FC236}">
                      <a16:creationId xmlns:a16="http://schemas.microsoft.com/office/drawing/2014/main" id="{88BA1058-2ED2-E4B0-07D3-99220E309136}"/>
                    </a:ext>
                  </a:extLst>
                </p:cNvPr>
                <p:cNvGrpSpPr/>
                <p:nvPr/>
              </p:nvGrpSpPr>
              <p:grpSpPr>
                <a:xfrm>
                  <a:off x="8818517" y="2528629"/>
                  <a:ext cx="1115992" cy="702016"/>
                  <a:chOff x="8818517" y="2528629"/>
                  <a:chExt cx="1115992" cy="702016"/>
                </a:xfrm>
                <a:grpFill/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64B7A31B-C170-7DC7-8019-40398F219A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8818517" y="2528629"/>
                    <a:ext cx="1115992" cy="702016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DD9B5183-252D-5041-AD56-4756262EA53D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9070010" y="2621243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  <a:endParaRPr lang="ko-KR" altLang="en-US" sz="1400" dirty="0"/>
                  </a:p>
                </p:txBody>
              </p:sp>
            </p:grp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8A64A721-7AD1-3538-32C9-1DE7D0B09544}"/>
                  </a:ext>
                </a:extLst>
              </p:cNvPr>
              <p:cNvGrpSpPr/>
              <p:nvPr/>
            </p:nvGrpSpPr>
            <p:grpSpPr>
              <a:xfrm>
                <a:off x="946618" y="1169352"/>
                <a:ext cx="1687732" cy="1897875"/>
                <a:chOff x="4969815" y="1276654"/>
                <a:chExt cx="1074044" cy="1900586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8CB1971D-C0FD-7C61-70B2-F771DEA1047B}"/>
                    </a:ext>
                  </a:extLst>
                </p:cNvPr>
                <p:cNvGrpSpPr/>
                <p:nvPr/>
              </p:nvGrpSpPr>
              <p:grpSpPr>
                <a:xfrm>
                  <a:off x="4969815" y="1276654"/>
                  <a:ext cx="664165" cy="1900586"/>
                  <a:chOff x="5121634" y="766062"/>
                  <a:chExt cx="664165" cy="1900586"/>
                </a:xfrm>
                <a:grpFill/>
              </p:grpSpPr>
              <p:sp>
                <p:nvSpPr>
                  <p:cNvPr id="47" name="타원 46">
                    <a:extLst>
                      <a:ext uri="{FF2B5EF4-FFF2-40B4-BE49-F238E27FC236}">
                        <a16:creationId xmlns:a16="http://schemas.microsoft.com/office/drawing/2014/main" id="{7809DAED-49A7-0C46-688B-DE8F1DB019C1}"/>
                      </a:ext>
                    </a:extLst>
                  </p:cNvPr>
                  <p:cNvSpPr/>
                  <p:nvPr/>
                </p:nvSpPr>
                <p:spPr>
                  <a:xfrm>
                    <a:off x="5121634" y="766062"/>
                    <a:ext cx="664165" cy="543600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</a:t>
                    </a:r>
                    <a:endParaRPr lang="en-US" altLang="ko-KR" sz="1000" u="sng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코드</a:t>
                    </a:r>
                  </a:p>
                </p:txBody>
              </p:sp>
              <p:sp>
                <p:nvSpPr>
                  <p:cNvPr id="48" name="타원 47">
                    <a:extLst>
                      <a:ext uri="{FF2B5EF4-FFF2-40B4-BE49-F238E27FC236}">
                        <a16:creationId xmlns:a16="http://schemas.microsoft.com/office/drawing/2014/main" id="{EEA65315-24C0-E2D0-0D16-BC9C94FF3209}"/>
                      </a:ext>
                    </a:extLst>
                  </p:cNvPr>
                  <p:cNvSpPr/>
                  <p:nvPr/>
                </p:nvSpPr>
                <p:spPr>
                  <a:xfrm>
                    <a:off x="5121634" y="1445298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담당교수명</a:t>
                    </a:r>
                  </a:p>
                </p:txBody>
              </p:sp>
              <p:sp>
                <p:nvSpPr>
                  <p:cNvPr id="49" name="타원 48">
                    <a:extLst>
                      <a:ext uri="{FF2B5EF4-FFF2-40B4-BE49-F238E27FC236}">
                        <a16:creationId xmlns:a16="http://schemas.microsoft.com/office/drawing/2014/main" id="{8DE441F5-B674-2D4D-F64D-BFC881463F0F}"/>
                      </a:ext>
                    </a:extLst>
                  </p:cNvPr>
                  <p:cNvSpPr/>
                  <p:nvPr/>
                </p:nvSpPr>
                <p:spPr>
                  <a:xfrm>
                    <a:off x="5121634" y="2123791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소속분야</a:t>
                    </a:r>
                  </a:p>
                </p:txBody>
              </p:sp>
            </p:grpSp>
            <p:grpSp>
              <p:nvGrpSpPr>
                <p:cNvPr id="43" name="그룹 42">
                  <a:extLst>
                    <a:ext uri="{FF2B5EF4-FFF2-40B4-BE49-F238E27FC236}">
                      <a16:creationId xmlns:a16="http://schemas.microsoft.com/office/drawing/2014/main" id="{946F6A38-18F6-BEB6-6299-7AD5F57D4CDA}"/>
                    </a:ext>
                  </a:extLst>
                </p:cNvPr>
                <p:cNvGrpSpPr/>
                <p:nvPr/>
              </p:nvGrpSpPr>
              <p:grpSpPr>
                <a:xfrm>
                  <a:off x="5633981" y="1548454"/>
                  <a:ext cx="409878" cy="1357358"/>
                  <a:chOff x="5633980" y="1548454"/>
                  <a:chExt cx="465247" cy="1357358"/>
                </a:xfrm>
                <a:grpFill/>
              </p:grpSpPr>
              <p:cxnSp>
                <p:nvCxnSpPr>
                  <p:cNvPr id="44" name="직선 연결선 43">
                    <a:extLst>
                      <a:ext uri="{FF2B5EF4-FFF2-40B4-BE49-F238E27FC236}">
                        <a16:creationId xmlns:a16="http://schemas.microsoft.com/office/drawing/2014/main" id="{CA1BB777-CAC3-843B-09CC-42DE7F781787}"/>
                      </a:ext>
                    </a:extLst>
                  </p:cNvPr>
                  <p:cNvCxnSpPr>
                    <a:cxnSpLocks/>
                    <a:stCxn id="121" idx="1"/>
                    <a:endCxn id="47" idx="6"/>
                  </p:cNvCxnSpPr>
                  <p:nvPr/>
                </p:nvCxnSpPr>
                <p:spPr>
                  <a:xfrm flipH="1" flipV="1">
                    <a:off x="5633980" y="1548454"/>
                    <a:ext cx="465247" cy="677570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직선 연결선 44">
                    <a:extLst>
                      <a:ext uri="{FF2B5EF4-FFF2-40B4-BE49-F238E27FC236}">
                        <a16:creationId xmlns:a16="http://schemas.microsoft.com/office/drawing/2014/main" id="{21649B2A-F56F-02EC-2D05-D1B24E387460}"/>
                      </a:ext>
                    </a:extLst>
                  </p:cNvPr>
                  <p:cNvCxnSpPr>
                    <a:cxnSpLocks/>
                    <a:stCxn id="49" idx="6"/>
                    <a:endCxn id="121" idx="1"/>
                  </p:cNvCxnSpPr>
                  <p:nvPr/>
                </p:nvCxnSpPr>
                <p:spPr>
                  <a:xfrm flipV="1">
                    <a:off x="5633980" y="2226024"/>
                    <a:ext cx="465247" cy="679788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직선 연결선 45">
                    <a:extLst>
                      <a:ext uri="{FF2B5EF4-FFF2-40B4-BE49-F238E27FC236}">
                        <a16:creationId xmlns:a16="http://schemas.microsoft.com/office/drawing/2014/main" id="{14154204-4FB1-BE83-BF45-541B2055C2B0}"/>
                      </a:ext>
                    </a:extLst>
                  </p:cNvPr>
                  <p:cNvCxnSpPr>
                    <a:cxnSpLocks/>
                    <a:stCxn id="121" idx="1"/>
                    <a:endCxn id="48" idx="6"/>
                  </p:cNvCxnSpPr>
                  <p:nvPr/>
                </p:nvCxnSpPr>
                <p:spPr>
                  <a:xfrm flipH="1">
                    <a:off x="5633980" y="2226024"/>
                    <a:ext cx="465247" cy="1295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BC750115-E038-4DA8-85D3-D014625476AA}"/>
                  </a:ext>
                </a:extLst>
              </p:cNvPr>
              <p:cNvGrpSpPr/>
              <p:nvPr/>
            </p:nvGrpSpPr>
            <p:grpSpPr>
              <a:xfrm>
                <a:off x="431566" y="4822480"/>
                <a:ext cx="5929136" cy="1121120"/>
                <a:chOff x="222427" y="4817538"/>
                <a:chExt cx="5937606" cy="1122722"/>
              </a:xfrm>
            </p:grpSpPr>
            <p:grpSp>
              <p:nvGrpSpPr>
                <p:cNvPr id="29" name="그룹 28">
                  <a:extLst>
                    <a:ext uri="{FF2B5EF4-FFF2-40B4-BE49-F238E27FC236}">
                      <a16:creationId xmlns:a16="http://schemas.microsoft.com/office/drawing/2014/main" id="{E0A8EE03-F7BD-4020-CD04-733826E89E7B}"/>
                    </a:ext>
                  </a:extLst>
                </p:cNvPr>
                <p:cNvGrpSpPr/>
                <p:nvPr/>
              </p:nvGrpSpPr>
              <p:grpSpPr>
                <a:xfrm>
                  <a:off x="222427" y="5396874"/>
                  <a:ext cx="5937606" cy="543386"/>
                  <a:chOff x="5121634" y="4603493"/>
                  <a:chExt cx="3773201" cy="543386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37" name="타원 36">
                    <a:extLst>
                      <a:ext uri="{FF2B5EF4-FFF2-40B4-BE49-F238E27FC236}">
                        <a16:creationId xmlns:a16="http://schemas.microsoft.com/office/drawing/2014/main" id="{E3971981-2024-7145-EB28-701C74A2C7F2}"/>
                      </a:ext>
                    </a:extLst>
                  </p:cNvPr>
                  <p:cNvSpPr/>
                  <p:nvPr/>
                </p:nvSpPr>
                <p:spPr>
                  <a:xfrm>
                    <a:off x="5121634" y="4603496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강의코드</a:t>
                    </a:r>
                  </a:p>
                </p:txBody>
              </p:sp>
              <p:sp>
                <p:nvSpPr>
                  <p:cNvPr id="38" name="타원 37">
                    <a:extLst>
                      <a:ext uri="{FF2B5EF4-FFF2-40B4-BE49-F238E27FC236}">
                        <a16:creationId xmlns:a16="http://schemas.microsoft.com/office/drawing/2014/main" id="{FEF86D98-8618-AD5B-C750-3342E99B4642}"/>
                      </a:ext>
                    </a:extLst>
                  </p:cNvPr>
                  <p:cNvSpPr/>
                  <p:nvPr/>
                </p:nvSpPr>
                <p:spPr>
                  <a:xfrm>
                    <a:off x="5898893" y="4604022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강의명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39" name="타원 38">
                    <a:extLst>
                      <a:ext uri="{FF2B5EF4-FFF2-40B4-BE49-F238E27FC236}">
                        <a16:creationId xmlns:a16="http://schemas.microsoft.com/office/drawing/2014/main" id="{2248C5CF-3BEE-0FCE-6B74-CE90ADA02A80}"/>
                      </a:ext>
                    </a:extLst>
                  </p:cNvPr>
                  <p:cNvSpPr/>
                  <p:nvPr/>
                </p:nvSpPr>
                <p:spPr>
                  <a:xfrm>
                    <a:off x="6676152" y="4603495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교육분류</a:t>
                    </a:r>
                  </a:p>
                </p:txBody>
              </p:sp>
              <p:sp>
                <p:nvSpPr>
                  <p:cNvPr id="40" name="타원 39">
                    <a:extLst>
                      <a:ext uri="{FF2B5EF4-FFF2-40B4-BE49-F238E27FC236}">
                        <a16:creationId xmlns:a16="http://schemas.microsoft.com/office/drawing/2014/main" id="{0FFECE1A-CB9C-AAD4-7F08-07B74B2D6BA9}"/>
                      </a:ext>
                    </a:extLst>
                  </p:cNvPr>
                  <p:cNvSpPr/>
                  <p:nvPr/>
                </p:nvSpPr>
                <p:spPr>
                  <a:xfrm>
                    <a:off x="8230670" y="4603493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강의년도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41" name="타원 40">
                    <a:extLst>
                      <a:ext uri="{FF2B5EF4-FFF2-40B4-BE49-F238E27FC236}">
                        <a16:creationId xmlns:a16="http://schemas.microsoft.com/office/drawing/2014/main" id="{4A1BB454-21ED-8140-6D4F-2BABDE4E81F3}"/>
                      </a:ext>
                    </a:extLst>
                  </p:cNvPr>
                  <p:cNvSpPr/>
                  <p:nvPr/>
                </p:nvSpPr>
                <p:spPr>
                  <a:xfrm>
                    <a:off x="7453411" y="4603494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강의학기</a:t>
                    </a:r>
                  </a:p>
                </p:txBody>
              </p:sp>
            </p:grp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7FF9BF7C-33BC-DEA1-2BE3-725AE82EFE32}"/>
                    </a:ext>
                  </a:extLst>
                </p:cNvPr>
                <p:cNvGrpSpPr/>
                <p:nvPr/>
              </p:nvGrpSpPr>
              <p:grpSpPr>
                <a:xfrm>
                  <a:off x="745001" y="4817538"/>
                  <a:ext cx="4892459" cy="579871"/>
                  <a:chOff x="5287045" y="4802715"/>
                  <a:chExt cx="3109036" cy="677919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cxnSp>
                <p:nvCxnSpPr>
                  <p:cNvPr id="31" name="직선 연결선 30">
                    <a:extLst>
                      <a:ext uri="{FF2B5EF4-FFF2-40B4-BE49-F238E27FC236}">
                        <a16:creationId xmlns:a16="http://schemas.microsoft.com/office/drawing/2014/main" id="{B989367E-AC29-9884-91C3-E0FDD37ED7C5}"/>
                      </a:ext>
                    </a:extLst>
                  </p:cNvPr>
                  <p:cNvCxnSpPr>
                    <a:cxnSpLocks/>
                    <a:stCxn id="37" idx="0"/>
                    <a:endCxn id="124" idx="2"/>
                  </p:cNvCxnSpPr>
                  <p:nvPr/>
                </p:nvCxnSpPr>
                <p:spPr>
                  <a:xfrm flipV="1">
                    <a:off x="5287045" y="4802718"/>
                    <a:ext cx="1554518" cy="67734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직선 연결선 31">
                    <a:extLst>
                      <a:ext uri="{FF2B5EF4-FFF2-40B4-BE49-F238E27FC236}">
                        <a16:creationId xmlns:a16="http://schemas.microsoft.com/office/drawing/2014/main" id="{B248C079-F065-0B8F-838F-E9F7EEF56CBC}"/>
                      </a:ext>
                    </a:extLst>
                  </p:cNvPr>
                  <p:cNvCxnSpPr>
                    <a:cxnSpLocks/>
                    <a:stCxn id="38" idx="0"/>
                    <a:endCxn id="124" idx="2"/>
                  </p:cNvCxnSpPr>
                  <p:nvPr/>
                </p:nvCxnSpPr>
                <p:spPr>
                  <a:xfrm flipV="1">
                    <a:off x="6064304" y="4802721"/>
                    <a:ext cx="777259" cy="67791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직선 연결선 33">
                    <a:extLst>
                      <a:ext uri="{FF2B5EF4-FFF2-40B4-BE49-F238E27FC236}">
                        <a16:creationId xmlns:a16="http://schemas.microsoft.com/office/drawing/2014/main" id="{8F94CE2C-DA94-5C57-B13A-4406EBBC4DED}"/>
                      </a:ext>
                    </a:extLst>
                  </p:cNvPr>
                  <p:cNvCxnSpPr>
                    <a:cxnSpLocks/>
                    <a:stCxn id="39" idx="0"/>
                    <a:endCxn id="124" idx="2"/>
                  </p:cNvCxnSpPr>
                  <p:nvPr/>
                </p:nvCxnSpPr>
                <p:spPr>
                  <a:xfrm flipV="1">
                    <a:off x="6841563" y="4802723"/>
                    <a:ext cx="1" cy="677342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직선 연결선 34">
                    <a:extLst>
                      <a:ext uri="{FF2B5EF4-FFF2-40B4-BE49-F238E27FC236}">
                        <a16:creationId xmlns:a16="http://schemas.microsoft.com/office/drawing/2014/main" id="{56145DB9-17F1-2307-3B8B-96673E0E5B91}"/>
                      </a:ext>
                    </a:extLst>
                  </p:cNvPr>
                  <p:cNvCxnSpPr>
                    <a:cxnSpLocks/>
                    <a:stCxn id="41" idx="0"/>
                    <a:endCxn id="124" idx="2"/>
                  </p:cNvCxnSpPr>
                  <p:nvPr/>
                </p:nvCxnSpPr>
                <p:spPr>
                  <a:xfrm flipH="1" flipV="1">
                    <a:off x="6841563" y="4802715"/>
                    <a:ext cx="777259" cy="677340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직선 연결선 35">
                    <a:extLst>
                      <a:ext uri="{FF2B5EF4-FFF2-40B4-BE49-F238E27FC236}">
                        <a16:creationId xmlns:a16="http://schemas.microsoft.com/office/drawing/2014/main" id="{DDB3E075-25EA-D0F5-C86E-9494B8DFCCB7}"/>
                      </a:ext>
                    </a:extLst>
                  </p:cNvPr>
                  <p:cNvCxnSpPr>
                    <a:cxnSpLocks/>
                    <a:stCxn id="40" idx="0"/>
                    <a:endCxn id="124" idx="2"/>
                  </p:cNvCxnSpPr>
                  <p:nvPr/>
                </p:nvCxnSpPr>
                <p:spPr>
                  <a:xfrm flipH="1" flipV="1">
                    <a:off x="6841563" y="4802716"/>
                    <a:ext cx="1554518" cy="67733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2" name="그룹 21">
                <a:extLst>
                  <a:ext uri="{FF2B5EF4-FFF2-40B4-BE49-F238E27FC236}">
                    <a16:creationId xmlns:a16="http://schemas.microsoft.com/office/drawing/2014/main" id="{8143D5C8-4A90-98A6-A6B5-EFE97F3092B0}"/>
                  </a:ext>
                </a:extLst>
              </p:cNvPr>
              <p:cNvGrpSpPr/>
              <p:nvPr/>
            </p:nvGrpSpPr>
            <p:grpSpPr>
              <a:xfrm>
                <a:off x="10154794" y="1170093"/>
                <a:ext cx="1516021" cy="1211437"/>
                <a:chOff x="10875003" y="1277397"/>
                <a:chExt cx="964770" cy="121316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E0DBD6DC-0110-F009-3A4E-CDC63C0BE787}"/>
                    </a:ext>
                  </a:extLst>
                </p:cNvPr>
                <p:cNvGrpSpPr/>
                <p:nvPr/>
              </p:nvGrpSpPr>
              <p:grpSpPr>
                <a:xfrm>
                  <a:off x="11175602" y="1277397"/>
                  <a:ext cx="664171" cy="1213167"/>
                  <a:chOff x="11769574" y="852259"/>
                  <a:chExt cx="664171" cy="1213167"/>
                </a:xfrm>
                <a:grpFill/>
              </p:grpSpPr>
              <p:sp>
                <p:nvSpPr>
                  <p:cNvPr id="27" name="타원 26">
                    <a:extLst>
                      <a:ext uri="{FF2B5EF4-FFF2-40B4-BE49-F238E27FC236}">
                        <a16:creationId xmlns:a16="http://schemas.microsoft.com/office/drawing/2014/main" id="{A2336D8B-19FD-78D5-9CE6-5FFF251D85A1}"/>
                      </a:ext>
                    </a:extLst>
                  </p:cNvPr>
                  <p:cNvSpPr/>
                  <p:nvPr/>
                </p:nvSpPr>
                <p:spPr>
                  <a:xfrm>
                    <a:off x="11769574" y="852259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제공대학명</a:t>
                    </a:r>
                  </a:p>
                </p:txBody>
              </p:sp>
              <p:sp>
                <p:nvSpPr>
                  <p:cNvPr id="28" name="타원 27">
                    <a:extLst>
                      <a:ext uri="{FF2B5EF4-FFF2-40B4-BE49-F238E27FC236}">
                        <a16:creationId xmlns:a16="http://schemas.microsoft.com/office/drawing/2014/main" id="{890AB3E2-5D11-AD58-1C8E-E8221375CA75}"/>
                      </a:ext>
                    </a:extLst>
                  </p:cNvPr>
                  <p:cNvSpPr/>
                  <p:nvPr/>
                </p:nvSpPr>
                <p:spPr>
                  <a:xfrm>
                    <a:off x="11769580" y="1522569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대학소재지</a:t>
                    </a:r>
                  </a:p>
                </p:txBody>
              </p:sp>
            </p:grpSp>
            <p:grpSp>
              <p:nvGrpSpPr>
                <p:cNvPr id="24" name="그룹 23">
                  <a:extLst>
                    <a:ext uri="{FF2B5EF4-FFF2-40B4-BE49-F238E27FC236}">
                      <a16:creationId xmlns:a16="http://schemas.microsoft.com/office/drawing/2014/main" id="{B32CCA44-E326-8D9D-A268-B4330D660C3C}"/>
                    </a:ext>
                  </a:extLst>
                </p:cNvPr>
                <p:cNvGrpSpPr/>
                <p:nvPr/>
              </p:nvGrpSpPr>
              <p:grpSpPr>
                <a:xfrm>
                  <a:off x="10875003" y="1548826"/>
                  <a:ext cx="300617" cy="671109"/>
                  <a:chOff x="10812769" y="1548826"/>
                  <a:chExt cx="362853" cy="671109"/>
                </a:xfrm>
                <a:grpFill/>
              </p:grpSpPr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9C034200-6196-3D13-CA7C-9CDD0B385AFB}"/>
                      </a:ext>
                    </a:extLst>
                  </p:cNvPr>
                  <p:cNvCxnSpPr>
                    <a:cxnSpLocks/>
                    <a:stCxn id="27" idx="2"/>
                    <a:endCxn id="123" idx="3"/>
                  </p:cNvCxnSpPr>
                  <p:nvPr/>
                </p:nvCxnSpPr>
                <p:spPr>
                  <a:xfrm flipH="1">
                    <a:off x="10812769" y="1548826"/>
                    <a:ext cx="362838" cy="67110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직선 연결선 25">
                    <a:extLst>
                      <a:ext uri="{FF2B5EF4-FFF2-40B4-BE49-F238E27FC236}">
                        <a16:creationId xmlns:a16="http://schemas.microsoft.com/office/drawing/2014/main" id="{50833005-BD92-045B-E4EC-25B40DC1D28D}"/>
                      </a:ext>
                    </a:extLst>
                  </p:cNvPr>
                  <p:cNvCxnSpPr>
                    <a:cxnSpLocks/>
                    <a:stCxn id="28" idx="2"/>
                    <a:endCxn id="123" idx="3"/>
                  </p:cNvCxnSpPr>
                  <p:nvPr/>
                </p:nvCxnSpPr>
                <p:spPr>
                  <a:xfrm flipH="1">
                    <a:off x="10812775" y="2219136"/>
                    <a:ext cx="362847" cy="79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7A2D663-E3F4-16B4-3145-F299319F4B7F}"/>
                </a:ext>
              </a:extLst>
            </p:cNvPr>
            <p:cNvSpPr/>
            <p:nvPr/>
          </p:nvSpPr>
          <p:spPr>
            <a:xfrm>
              <a:off x="5895546" y="3862633"/>
              <a:ext cx="1043656" cy="54208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제공일자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DD9D9BDC-CEDF-D6A1-5D67-38432C9A7A36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6417374" y="3602234"/>
              <a:ext cx="0" cy="260399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CF33DEB-3A5F-5884-924A-F993EE28F923}"/>
                </a:ext>
              </a:extLst>
            </p:cNvPr>
            <p:cNvSpPr/>
            <p:nvPr/>
          </p:nvSpPr>
          <p:spPr>
            <a:xfrm>
              <a:off x="10624861" y="2505087"/>
              <a:ext cx="1043657" cy="54208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설립구분</a:t>
              </a:r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1ABF39A0-B82D-0319-5510-0F8CDBF4E679}"/>
                </a:ext>
              </a:extLst>
            </p:cNvPr>
            <p:cNvCxnSpPr>
              <a:cxnSpLocks/>
              <a:stCxn id="17" idx="2"/>
              <a:endCxn id="123" idx="3"/>
            </p:cNvCxnSpPr>
            <p:nvPr/>
          </p:nvCxnSpPr>
          <p:spPr>
            <a:xfrm flipH="1" flipV="1">
              <a:off x="10154785" y="2111287"/>
              <a:ext cx="470076" cy="664842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내용 개체 틀 2">
            <a:extLst>
              <a:ext uri="{FF2B5EF4-FFF2-40B4-BE49-F238E27FC236}">
                <a16:creationId xmlns:a16="http://schemas.microsoft.com/office/drawing/2014/main" id="{B36EC14C-2B23-7E07-7354-F2361A5B7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4497" y="3697070"/>
            <a:ext cx="4055707" cy="225903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>
            <a:noAutofit/>
          </a:bodyPr>
          <a:lstStyle/>
          <a:p>
            <a:pPr algn="just"/>
            <a:endParaRPr lang="en-US" altLang="ko-KR" sz="1600" b="1" dirty="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en-US" altLang="ko-KR" sz="1600" b="1" dirty="0">
                <a:solidFill>
                  <a:srgbClr val="002060"/>
                </a:solidFill>
              </a:rPr>
              <a:t>3</a:t>
            </a:r>
            <a:r>
              <a:rPr lang="ko-KR" altLang="en-US" sz="1600" b="1" dirty="0">
                <a:solidFill>
                  <a:srgbClr val="002060"/>
                </a:solidFill>
              </a:rPr>
              <a:t>개의 개체</a:t>
            </a:r>
            <a:r>
              <a:rPr lang="en-US" altLang="ko-KR" sz="1600" b="1" dirty="0">
                <a:solidFill>
                  <a:srgbClr val="002060"/>
                </a:solidFill>
              </a:rPr>
              <a:t>, </a:t>
            </a:r>
            <a:r>
              <a:rPr lang="ko-KR" altLang="en-US" sz="1600" b="1" dirty="0">
                <a:solidFill>
                  <a:srgbClr val="002060"/>
                </a:solidFill>
              </a:rPr>
              <a:t>한 개의 다대다 관계</a:t>
            </a:r>
            <a:endParaRPr lang="en-US" altLang="ko-KR" sz="1600" b="1" dirty="0">
              <a:solidFill>
                <a:srgbClr val="002060"/>
              </a:solidFill>
            </a:endParaRPr>
          </a:p>
          <a:p>
            <a:pPr algn="just"/>
            <a:endParaRPr lang="en-US" altLang="ko-KR" sz="1600" b="1" dirty="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ko-KR" altLang="en-US" sz="1600" b="1" dirty="0">
                <a:solidFill>
                  <a:srgbClr val="002060"/>
                </a:solidFill>
              </a:rPr>
              <a:t>총 </a:t>
            </a:r>
            <a:r>
              <a:rPr lang="en-US" altLang="ko-KR" sz="1600" b="1" dirty="0">
                <a:solidFill>
                  <a:srgbClr val="002060"/>
                </a:solidFill>
              </a:rPr>
              <a:t>4</a:t>
            </a:r>
            <a:r>
              <a:rPr lang="ko-KR" altLang="en-US" sz="1600" b="1" dirty="0">
                <a:solidFill>
                  <a:srgbClr val="002060"/>
                </a:solidFill>
              </a:rPr>
              <a:t>개의 릴레이션 유도 가능</a:t>
            </a:r>
            <a:endParaRPr lang="en-US" altLang="ko-KR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49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릴레이션 스키마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제공대학 개체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6F8B849-6079-CBF4-8A13-F3EEF6102F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511823"/>
              </p:ext>
            </p:extLst>
          </p:nvPr>
        </p:nvGraphicFramePr>
        <p:xfrm>
          <a:off x="772365" y="1697926"/>
          <a:ext cx="4626486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42162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542162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542162">
                  <a:extLst>
                    <a:ext uri="{9D8B030D-6E8A-4147-A177-3AD203B41FA5}">
                      <a16:colId xmlns:a16="http://schemas.microsoft.com/office/drawing/2014/main" val="2319270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제공대학명</a:t>
                      </a:r>
                      <a:endParaRPr lang="en-US" altLang="ko-KR" sz="1500" i="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대학소재지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설립 구분</a:t>
                      </a:r>
                      <a:endParaRPr lang="en-US" altLang="ko-KR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60D52C7-F207-7D41-F2A5-CDD28A7A2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851449"/>
              </p:ext>
            </p:extLst>
          </p:nvPr>
        </p:nvGraphicFramePr>
        <p:xfrm>
          <a:off x="772363" y="2897559"/>
          <a:ext cx="6153732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38433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525717478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31380948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담당교수명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담당분야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none" dirty="0"/>
                        <a:t>소속대학명</a:t>
                      </a:r>
                      <a:endParaRPr lang="en-US" altLang="ko-KR" sz="1500" u="none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</a:tbl>
          </a:graphicData>
        </a:graphic>
      </p:graphicFrame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A2FACE6-58EA-086F-BAE7-C038362FF0A8}"/>
              </a:ext>
            </a:extLst>
          </p:cNvPr>
          <p:cNvSpPr txBox="1">
            <a:spLocks/>
          </p:cNvSpPr>
          <p:nvPr/>
        </p:nvSpPr>
        <p:spPr>
          <a:xfrm>
            <a:off x="498471" y="2382833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담당교수 개체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AD9D8238-0FEF-41DB-50B0-41D7150585F7}"/>
              </a:ext>
            </a:extLst>
          </p:cNvPr>
          <p:cNvSpPr txBox="1">
            <a:spLocks/>
          </p:cNvSpPr>
          <p:nvPr/>
        </p:nvSpPr>
        <p:spPr>
          <a:xfrm>
            <a:off x="498471" y="3582466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강의 개체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140C30-3A01-49FC-AC03-12768194B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793892"/>
              </p:ext>
            </p:extLst>
          </p:nvPr>
        </p:nvGraphicFramePr>
        <p:xfrm>
          <a:off x="772363" y="4097192"/>
          <a:ext cx="10777949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39707">
                  <a:extLst>
                    <a:ext uri="{9D8B030D-6E8A-4147-A177-3AD203B41FA5}">
                      <a16:colId xmlns:a16="http://schemas.microsoft.com/office/drawing/2014/main" val="1804547312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3487512239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3114261710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4191548182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890641120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2769364713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954046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강의코드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강의명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교육분류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강의년도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강의학기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none" dirty="0"/>
                        <a:t>제공대학명</a:t>
                      </a:r>
                      <a:endParaRPr lang="en-US" altLang="ko-KR" sz="1500" u="none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제공일자</a:t>
                      </a:r>
                      <a:endParaRPr lang="en-US" altLang="ko-KR" sz="15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738043"/>
                  </a:ext>
                </a:extLst>
              </a:tr>
            </a:tbl>
          </a:graphicData>
        </a:graphic>
      </p:graphicFrame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F000FF4-C825-E086-3F9C-CE39AAC2BFA3}"/>
              </a:ext>
            </a:extLst>
          </p:cNvPr>
          <p:cNvSpPr txBox="1">
            <a:spLocks/>
          </p:cNvSpPr>
          <p:nvPr/>
        </p:nvSpPr>
        <p:spPr>
          <a:xfrm>
            <a:off x="498471" y="4781615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담당 관계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211775C-5AF2-03F7-0068-AFF63719B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169771"/>
              </p:ext>
            </p:extLst>
          </p:nvPr>
        </p:nvGraphicFramePr>
        <p:xfrm>
          <a:off x="772362" y="5295857"/>
          <a:ext cx="3099248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49624">
                  <a:extLst>
                    <a:ext uri="{9D8B030D-6E8A-4147-A177-3AD203B41FA5}">
                      <a16:colId xmlns:a16="http://schemas.microsoft.com/office/drawing/2014/main" val="2199343754"/>
                    </a:ext>
                  </a:extLst>
                </a:gridCol>
                <a:gridCol w="1549624">
                  <a:extLst>
                    <a:ext uri="{9D8B030D-6E8A-4147-A177-3AD203B41FA5}">
                      <a16:colId xmlns:a16="http://schemas.microsoft.com/office/drawing/2014/main" val="42352621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강의코드</a:t>
                      </a:r>
                      <a:endParaRPr lang="en-US" altLang="ko-KR" sz="1500" u="sng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480216"/>
                  </a:ext>
                </a:extLst>
              </a:tr>
            </a:tbl>
          </a:graphicData>
        </a:graphic>
      </p:graphicFrame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8086ED73-64BD-0ADE-37CC-D457E178760A}"/>
              </a:ext>
            </a:extLst>
          </p:cNvPr>
          <p:cNvSpPr txBox="1">
            <a:spLocks/>
          </p:cNvSpPr>
          <p:nvPr/>
        </p:nvSpPr>
        <p:spPr>
          <a:xfrm>
            <a:off x="3871610" y="5322069"/>
            <a:ext cx="7678702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600" b="1" dirty="0">
                <a:solidFill>
                  <a:srgbClr val="002060"/>
                </a:solidFill>
              </a:rPr>
              <a:t>해당 관계의 경우 외래키로만 구성되어 있으며</a:t>
            </a:r>
            <a:r>
              <a:rPr lang="en-US" altLang="ko-KR" sz="1600" b="1" dirty="0">
                <a:solidFill>
                  <a:srgbClr val="002060"/>
                </a:solidFill>
              </a:rPr>
              <a:t>, </a:t>
            </a:r>
            <a:r>
              <a:rPr lang="ko-KR" altLang="en-US" sz="1600" b="1" dirty="0">
                <a:solidFill>
                  <a:srgbClr val="002060"/>
                </a:solidFill>
              </a:rPr>
              <a:t>두 외래키는 이차원의 기본키가 됨</a:t>
            </a:r>
            <a:endParaRPr lang="en-US" altLang="ko-KR" sz="1600" b="1" dirty="0">
              <a:solidFill>
                <a:srgbClr val="00206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2B1DC9-7F6D-58A2-89AA-5430D777063A}"/>
              </a:ext>
            </a:extLst>
          </p:cNvPr>
          <p:cNvSpPr txBox="1"/>
          <p:nvPr/>
        </p:nvSpPr>
        <p:spPr>
          <a:xfrm>
            <a:off x="5765014" y="3304983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A22596-AFA8-DDE3-EE43-7BBBC2E59A6F}"/>
              </a:ext>
            </a:extLst>
          </p:cNvPr>
          <p:cNvSpPr txBox="1"/>
          <p:nvPr/>
        </p:nvSpPr>
        <p:spPr>
          <a:xfrm>
            <a:off x="8859396" y="4511480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00CEEE-D144-6756-695F-B05780B6D690}"/>
              </a:ext>
            </a:extLst>
          </p:cNvPr>
          <p:cNvSpPr txBox="1"/>
          <p:nvPr/>
        </p:nvSpPr>
        <p:spPr>
          <a:xfrm>
            <a:off x="1133017" y="5704779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53386A-494B-0041-C74A-5E3BB21E7826}"/>
              </a:ext>
            </a:extLst>
          </p:cNvPr>
          <p:cNvSpPr txBox="1"/>
          <p:nvPr/>
        </p:nvSpPr>
        <p:spPr>
          <a:xfrm>
            <a:off x="2689285" y="5704778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023534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함수종속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제공대학 릴레이션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366C6A1-241D-5D04-FE8A-5F1B15A32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011306"/>
              </p:ext>
            </p:extLst>
          </p:nvPr>
        </p:nvGraphicFramePr>
        <p:xfrm>
          <a:off x="772364" y="1760679"/>
          <a:ext cx="4949190" cy="22250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759268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725930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463992">
                  <a:extLst>
                    <a:ext uri="{9D8B030D-6E8A-4147-A177-3AD203B41FA5}">
                      <a16:colId xmlns:a16="http://schemas.microsoft.com/office/drawing/2014/main" val="2319270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제공대학명</a:t>
                      </a:r>
                      <a:endParaRPr lang="en-US" altLang="ko-KR" sz="1500" i="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대학소재지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설립 구분</a:t>
                      </a:r>
                      <a:endParaRPr lang="en-US" altLang="ko-KR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한경대학교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경기도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국립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11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가천대학교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경기도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사립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7892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119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구미대학교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경상북도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사립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9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dirty="0" err="1"/>
                        <a:t>가톨릭관동대학교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강원특별자치도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사립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11945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7D1B37B-6170-FDC1-2832-8274E78F7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755456"/>
              </p:ext>
            </p:extLst>
          </p:nvPr>
        </p:nvGraphicFramePr>
        <p:xfrm>
          <a:off x="6470448" y="2359087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제공대학명</a:t>
                      </a:r>
                      <a:endParaRPr lang="en-US" altLang="ko-KR" sz="2000" i="0" u="sng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8085C6C-D42D-3826-940B-99803D2D7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775250"/>
              </p:ext>
            </p:extLst>
          </p:nvPr>
        </p:nvGraphicFramePr>
        <p:xfrm>
          <a:off x="9396784" y="3100308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설립 구분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48702E5-EBAD-567A-2BA2-87E5FA0CF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120145"/>
              </p:ext>
            </p:extLst>
          </p:nvPr>
        </p:nvGraphicFramePr>
        <p:xfrm>
          <a:off x="9396784" y="1580007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대학소재지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271FBC7-2560-FDBC-5152-1325B3AC9F22}"/>
              </a:ext>
            </a:extLst>
          </p:cNvPr>
          <p:cNvCxnSpPr>
            <a:cxnSpLocks/>
            <a:stCxn id="9" idx="3"/>
            <a:endCxn id="18" idx="1"/>
          </p:cNvCxnSpPr>
          <p:nvPr/>
        </p:nvCxnSpPr>
        <p:spPr>
          <a:xfrm flipV="1">
            <a:off x="8356060" y="1950617"/>
            <a:ext cx="1040724" cy="77908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CC9A39D-D4C4-07B5-A09D-14D250DBE1C3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8356060" y="2729697"/>
            <a:ext cx="1040724" cy="74122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74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549B21F-A838-A786-00B3-BC50DEF36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560860"/>
              </p:ext>
            </p:extLst>
          </p:nvPr>
        </p:nvGraphicFramePr>
        <p:xfrm>
          <a:off x="768766" y="1760679"/>
          <a:ext cx="4949192" cy="2148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237298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237298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237298">
                  <a:extLst>
                    <a:ext uri="{9D8B030D-6E8A-4147-A177-3AD203B41FA5}">
                      <a16:colId xmlns:a16="http://schemas.microsoft.com/office/drawing/2014/main" val="525717478"/>
                    </a:ext>
                  </a:extLst>
                </a:gridCol>
                <a:gridCol w="1237298">
                  <a:extLst>
                    <a:ext uri="{9D8B030D-6E8A-4147-A177-3AD203B41FA5}">
                      <a16:colId xmlns:a16="http://schemas.microsoft.com/office/drawing/2014/main" val="3138094860"/>
                    </a:ext>
                  </a:extLst>
                </a:gridCol>
              </a:tblGrid>
              <a:tr h="1778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담당교수명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담당분야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소속대학명</a:t>
                      </a:r>
                      <a:endParaRPr lang="en-US" altLang="ko-KR" sz="15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  <a:tr h="1202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0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안상욱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자연계열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한경대학교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11086"/>
                  </a:ext>
                </a:extLst>
              </a:tr>
              <a:tr h="1202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이중호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자연계열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가천대학교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892363"/>
                  </a:ext>
                </a:extLst>
              </a:tr>
              <a:tr h="1202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119569"/>
                  </a:ext>
                </a:extLst>
              </a:tr>
              <a:tr h="1202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8912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김희영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자연계열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고려대학교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190673"/>
                  </a:ext>
                </a:extLst>
              </a:tr>
              <a:tr h="1778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8913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좌수경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자연계열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울산과학  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1945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함수종속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제공대학 릴레이션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7D1B37B-6170-FDC1-2832-8274E78F7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821075"/>
              </p:ext>
            </p:extLst>
          </p:nvPr>
        </p:nvGraphicFramePr>
        <p:xfrm>
          <a:off x="6470448" y="2359087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교수코드</a:t>
                      </a:r>
                      <a:endParaRPr lang="en-US" altLang="ko-KR" sz="2000" i="0" u="sng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8085C6C-D42D-3826-940B-99803D2D7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395437"/>
              </p:ext>
            </p:extLst>
          </p:nvPr>
        </p:nvGraphicFramePr>
        <p:xfrm>
          <a:off x="9396784" y="3345742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소속대학명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48702E5-EBAD-567A-2BA2-87E5FA0CF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329272"/>
              </p:ext>
            </p:extLst>
          </p:nvPr>
        </p:nvGraphicFramePr>
        <p:xfrm>
          <a:off x="9396784" y="1372429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담당교수명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271FBC7-2560-FDBC-5152-1325B3AC9F22}"/>
              </a:ext>
            </a:extLst>
          </p:cNvPr>
          <p:cNvCxnSpPr>
            <a:cxnSpLocks/>
            <a:stCxn id="9" idx="3"/>
            <a:endCxn id="18" idx="1"/>
          </p:cNvCxnSpPr>
          <p:nvPr/>
        </p:nvCxnSpPr>
        <p:spPr>
          <a:xfrm flipV="1">
            <a:off x="8356060" y="1743039"/>
            <a:ext cx="1040724" cy="98665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CC9A39D-D4C4-07B5-A09D-14D250DBE1C3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8356060" y="2729697"/>
            <a:ext cx="1040724" cy="98665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C646EFE-0144-D2C8-5902-D111E3626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231424"/>
              </p:ext>
            </p:extLst>
          </p:nvPr>
        </p:nvGraphicFramePr>
        <p:xfrm>
          <a:off x="9396784" y="2359086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담당분야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929BC9F-E34F-EE62-BE9C-3722A2E618A3}"/>
              </a:ext>
            </a:extLst>
          </p:cNvPr>
          <p:cNvCxnSpPr>
            <a:cxnSpLocks/>
            <a:stCxn id="9" idx="3"/>
            <a:endCxn id="3" idx="1"/>
          </p:cNvCxnSpPr>
          <p:nvPr/>
        </p:nvCxnSpPr>
        <p:spPr>
          <a:xfrm flipV="1">
            <a:off x="8356060" y="2729696"/>
            <a:ext cx="1040724" cy="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359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F0A89D0-E127-05D3-9871-01C20EB76F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243450"/>
              </p:ext>
            </p:extLst>
          </p:nvPr>
        </p:nvGraphicFramePr>
        <p:xfrm>
          <a:off x="768766" y="1760679"/>
          <a:ext cx="10781549" cy="296672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079186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975746">
                  <a:extLst>
                    <a:ext uri="{9D8B030D-6E8A-4147-A177-3AD203B41FA5}">
                      <a16:colId xmlns:a16="http://schemas.microsoft.com/office/drawing/2014/main" val="2518397965"/>
                    </a:ext>
                  </a:extLst>
                </a:gridCol>
                <a:gridCol w="2537247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079186">
                  <a:extLst>
                    <a:ext uri="{9D8B030D-6E8A-4147-A177-3AD203B41FA5}">
                      <a16:colId xmlns:a16="http://schemas.microsoft.com/office/drawing/2014/main" val="4041705808"/>
                    </a:ext>
                  </a:extLst>
                </a:gridCol>
                <a:gridCol w="1079186">
                  <a:extLst>
                    <a:ext uri="{9D8B030D-6E8A-4147-A177-3AD203B41FA5}">
                      <a16:colId xmlns:a16="http://schemas.microsoft.com/office/drawing/2014/main" val="1009974815"/>
                    </a:ext>
                  </a:extLst>
                </a:gridCol>
                <a:gridCol w="1712485">
                  <a:extLst>
                    <a:ext uri="{9D8B030D-6E8A-4147-A177-3AD203B41FA5}">
                      <a16:colId xmlns:a16="http://schemas.microsoft.com/office/drawing/2014/main" val="3500367197"/>
                    </a:ext>
                  </a:extLst>
                </a:gridCol>
                <a:gridCol w="1318513">
                  <a:extLst>
                    <a:ext uri="{9D8B030D-6E8A-4147-A177-3AD203B41FA5}">
                      <a16:colId xmlns:a16="http://schemas.microsoft.com/office/drawing/2014/main" val="1595425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u="sng" dirty="0"/>
                        <a:t>강의코드</a:t>
                      </a:r>
                      <a:endParaRPr lang="en-US" altLang="ko-KR" sz="14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강의명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교육분류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강의년도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강의학기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제공대학명</a:t>
                      </a:r>
                      <a:endParaRPr lang="en-US" altLang="ko-KR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제공일자</a:t>
                      </a:r>
                      <a:endParaRPr lang="en-US" altLang="ko-KR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1072324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물류관리론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경영ㆍ경제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동명대학교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2015-04-03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11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1315312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물류관리론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경영ㆍ경제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2018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한경대학교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2019-02-08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2933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1093664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물류관리론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경영ㆍ경제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2015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한경대학교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2015-08-30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2135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/>
                        <a:t>…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…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119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1013251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동물번식생리학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생물ㆍ화학ㆍ환경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2014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단국대학교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2014-09-05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3119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1297901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동물번식생리학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생물ㆍ화학ㆍ환경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2018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단국대학교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2018-09-14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755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825646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동물번식생리학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 err="1"/>
                        <a:t>생물ㆍ화학ㆍ환경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2013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부산대학교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2013-11-21</a:t>
                      </a:r>
                      <a:endParaRPr lang="ko-KR" altLang="en-US" sz="1400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136709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함수종속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강의 릴레이션</a:t>
            </a:r>
            <a:r>
              <a:rPr lang="en-US" altLang="ko-KR" b="1" dirty="0">
                <a:solidFill>
                  <a:srgbClr val="002060"/>
                </a:solidFill>
              </a:rPr>
              <a:t>(</a:t>
            </a:r>
            <a:r>
              <a:rPr lang="ko-KR" altLang="en-US" b="1" dirty="0">
                <a:solidFill>
                  <a:srgbClr val="002060"/>
                </a:solidFill>
              </a:rPr>
              <a:t>이상현상 발생 가능성 있는 일부 </a:t>
            </a:r>
            <a:r>
              <a:rPr lang="ko-KR" altLang="en-US" b="1" dirty="0" err="1">
                <a:solidFill>
                  <a:srgbClr val="002060"/>
                </a:solidFill>
              </a:rPr>
              <a:t>튜플만</a:t>
            </a:r>
            <a:r>
              <a:rPr lang="ko-KR" altLang="en-US" b="1" dirty="0">
                <a:solidFill>
                  <a:srgbClr val="002060"/>
                </a:solidFill>
              </a:rPr>
              <a:t> 표시</a:t>
            </a:r>
            <a:r>
              <a:rPr lang="en-US" altLang="ko-KR" b="1" dirty="0">
                <a:solidFill>
                  <a:srgbClr val="00206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0421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함수종속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강의 릴레이션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7D1B37B-6170-FDC1-2832-8274E78F7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448553"/>
              </p:ext>
            </p:extLst>
          </p:nvPr>
        </p:nvGraphicFramePr>
        <p:xfrm>
          <a:off x="5052641" y="3429000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sng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강의코드</a:t>
                      </a:r>
                      <a:endParaRPr lang="en-US" altLang="ko-KR" sz="2000" i="0" u="sng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A8085C6C-D42D-3826-940B-99803D2D7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711322"/>
              </p:ext>
            </p:extLst>
          </p:nvPr>
        </p:nvGraphicFramePr>
        <p:xfrm>
          <a:off x="961272" y="5146239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 err="1">
                          <a:latin typeface="+mj-ea"/>
                          <a:ea typeface="+mj-ea"/>
                        </a:rPr>
                        <a:t>강의년도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D48702E5-EBAD-567A-2BA2-87E5FA0CF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460149"/>
              </p:ext>
            </p:extLst>
          </p:nvPr>
        </p:nvGraphicFramePr>
        <p:xfrm>
          <a:off x="9144010" y="1794276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 err="1">
                          <a:latin typeface="+mj-ea"/>
                          <a:ea typeface="+mj-ea"/>
                        </a:rPr>
                        <a:t>강의명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271FBC7-2560-FDBC-5152-1325B3AC9F22}"/>
              </a:ext>
            </a:extLst>
          </p:cNvPr>
          <p:cNvCxnSpPr>
            <a:cxnSpLocks/>
            <a:stCxn id="9" idx="3"/>
            <a:endCxn id="18" idx="1"/>
          </p:cNvCxnSpPr>
          <p:nvPr/>
        </p:nvCxnSpPr>
        <p:spPr>
          <a:xfrm flipV="1">
            <a:off x="6938253" y="2164886"/>
            <a:ext cx="2205757" cy="1634724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BCC9A39D-D4C4-07B5-A09D-14D250DBE1C3}"/>
              </a:ext>
            </a:extLst>
          </p:cNvPr>
          <p:cNvCxnSpPr>
            <a:cxnSpLocks/>
            <a:stCxn id="9" idx="1"/>
            <a:endCxn id="17" idx="3"/>
          </p:cNvCxnSpPr>
          <p:nvPr/>
        </p:nvCxnSpPr>
        <p:spPr>
          <a:xfrm flipH="1">
            <a:off x="2846884" y="3799610"/>
            <a:ext cx="2205757" cy="1717239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2C646EFE-0144-D2C8-5902-D111E3626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713803"/>
              </p:ext>
            </p:extLst>
          </p:nvPr>
        </p:nvGraphicFramePr>
        <p:xfrm>
          <a:off x="9144010" y="5142228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교육분류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929BC9F-E34F-EE62-BE9C-3722A2E618A3}"/>
              </a:ext>
            </a:extLst>
          </p:cNvPr>
          <p:cNvCxnSpPr>
            <a:cxnSpLocks/>
            <a:stCxn id="9" idx="3"/>
            <a:endCxn id="3" idx="1"/>
          </p:cNvCxnSpPr>
          <p:nvPr/>
        </p:nvCxnSpPr>
        <p:spPr>
          <a:xfrm>
            <a:off x="6938253" y="3799610"/>
            <a:ext cx="2205757" cy="171322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516A7183-8933-ACA9-EE9D-4693EA5F3C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781885"/>
              </p:ext>
            </p:extLst>
          </p:nvPr>
        </p:nvGraphicFramePr>
        <p:xfrm>
          <a:off x="961272" y="1794276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강의학기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9382C7D5-4361-6497-CD5E-C2A7049883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902293"/>
              </p:ext>
            </p:extLst>
          </p:nvPr>
        </p:nvGraphicFramePr>
        <p:xfrm>
          <a:off x="961272" y="2906105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제공대학명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B93A8BE8-DCD7-E202-4DF8-44E436AE1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964685"/>
              </p:ext>
            </p:extLst>
          </p:nvPr>
        </p:nvGraphicFramePr>
        <p:xfrm>
          <a:off x="961272" y="4026172"/>
          <a:ext cx="1885612" cy="741221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885612">
                  <a:extLst>
                    <a:ext uri="{9D8B030D-6E8A-4147-A177-3AD203B41FA5}">
                      <a16:colId xmlns:a16="http://schemas.microsoft.com/office/drawing/2014/main" val="798601696"/>
                    </a:ext>
                  </a:extLst>
                </a:gridCol>
              </a:tblGrid>
              <a:tr h="741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i="0" u="none" dirty="0">
                          <a:latin typeface="+mj-ea"/>
                          <a:ea typeface="+mj-ea"/>
                        </a:rPr>
                        <a:t>제공일자</a:t>
                      </a:r>
                      <a:endParaRPr lang="en-US" altLang="ko-KR" sz="2000" i="0" u="none" dirty="0">
                        <a:latin typeface="+mj-ea"/>
                        <a:ea typeface="+mj-ea"/>
                      </a:endParaRPr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416731"/>
                  </a:ext>
                </a:extLst>
              </a:tr>
            </a:tbl>
          </a:graphicData>
        </a:graphic>
      </p:graphicFrame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DDDB997-63BF-1752-0756-3E2FDD657BE8}"/>
              </a:ext>
            </a:extLst>
          </p:cNvPr>
          <p:cNvCxnSpPr>
            <a:cxnSpLocks/>
            <a:stCxn id="9" idx="1"/>
            <a:endCxn id="28" idx="3"/>
          </p:cNvCxnSpPr>
          <p:nvPr/>
        </p:nvCxnSpPr>
        <p:spPr>
          <a:xfrm flipH="1">
            <a:off x="2846884" y="3799610"/>
            <a:ext cx="2205757" cy="59717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1346C083-3B67-AD3C-32B7-081C855F5D85}"/>
              </a:ext>
            </a:extLst>
          </p:cNvPr>
          <p:cNvCxnSpPr>
            <a:cxnSpLocks/>
            <a:stCxn id="9" idx="1"/>
            <a:endCxn id="27" idx="3"/>
          </p:cNvCxnSpPr>
          <p:nvPr/>
        </p:nvCxnSpPr>
        <p:spPr>
          <a:xfrm flipH="1" flipV="1">
            <a:off x="2846884" y="3276715"/>
            <a:ext cx="2205757" cy="52289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91AF9E35-8A26-0FC3-8039-6513705A238B}"/>
              </a:ext>
            </a:extLst>
          </p:cNvPr>
          <p:cNvCxnSpPr>
            <a:cxnSpLocks/>
            <a:stCxn id="9" idx="1"/>
            <a:endCxn id="26" idx="3"/>
          </p:cNvCxnSpPr>
          <p:nvPr/>
        </p:nvCxnSpPr>
        <p:spPr>
          <a:xfrm flipH="1" flipV="1">
            <a:off x="2846884" y="2164886"/>
            <a:ext cx="2205757" cy="163472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8D5BBB94-ADBE-C167-A795-31C386C342C8}"/>
              </a:ext>
            </a:extLst>
          </p:cNvPr>
          <p:cNvCxnSpPr>
            <a:cxnSpLocks/>
            <a:stCxn id="18" idx="2"/>
            <a:endCxn id="3" idx="0"/>
          </p:cNvCxnSpPr>
          <p:nvPr/>
        </p:nvCxnSpPr>
        <p:spPr>
          <a:xfrm>
            <a:off x="10086816" y="2535497"/>
            <a:ext cx="0" cy="2606731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내용 개체 틀 2">
            <a:extLst>
              <a:ext uri="{FF2B5EF4-FFF2-40B4-BE49-F238E27FC236}">
                <a16:creationId xmlns:a16="http://schemas.microsoft.com/office/drawing/2014/main" id="{49D843CD-5785-591B-3ED2-992088CA5B2F}"/>
              </a:ext>
            </a:extLst>
          </p:cNvPr>
          <p:cNvSpPr txBox="1">
            <a:spLocks/>
          </p:cNvSpPr>
          <p:nvPr/>
        </p:nvSpPr>
        <p:spPr>
          <a:xfrm>
            <a:off x="6938253" y="3647326"/>
            <a:ext cx="3376380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500" b="1" dirty="0" err="1">
                <a:solidFill>
                  <a:schemeClr val="accent1"/>
                </a:solidFill>
              </a:rPr>
              <a:t>이행적</a:t>
            </a:r>
            <a:r>
              <a:rPr lang="ko-KR" altLang="en-US" sz="1500" b="1" dirty="0">
                <a:solidFill>
                  <a:schemeClr val="accent1"/>
                </a:solidFill>
              </a:rPr>
              <a:t> 함수종속관계 존재</a:t>
            </a:r>
            <a:endParaRPr lang="en-US" altLang="ko-KR" sz="15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50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1334623-E9A8-8D87-B5D4-CF06994B5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820501"/>
              </p:ext>
            </p:extLst>
          </p:nvPr>
        </p:nvGraphicFramePr>
        <p:xfrm>
          <a:off x="768766" y="1774010"/>
          <a:ext cx="4949192" cy="22250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474596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2474596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강의코드</a:t>
                      </a:r>
                      <a:endParaRPr lang="en-US" altLang="ko-KR" sz="1500" u="sng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0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1095582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11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1104074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7892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2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1110603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119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…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9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dirty="0"/>
                        <a:t>8638</a:t>
                      </a:r>
                      <a:endParaRPr lang="ko-KR" alt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1430653</a:t>
                      </a:r>
                      <a:endParaRPr lang="ko-KR" altLang="en-US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11945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함수종속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담당 릴레이션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7742B06-9EA1-3C48-51D1-8777D27015DA}"/>
              </a:ext>
            </a:extLst>
          </p:cNvPr>
          <p:cNvSpPr txBox="1">
            <a:spLocks/>
          </p:cNvSpPr>
          <p:nvPr/>
        </p:nvSpPr>
        <p:spPr>
          <a:xfrm>
            <a:off x="328438" y="4331540"/>
            <a:ext cx="11535123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600" b="1" dirty="0">
                <a:solidFill>
                  <a:srgbClr val="002060"/>
                </a:solidFill>
              </a:rPr>
              <a:t> 새로 담당코드 열을 만들어 기본키로 삼으면 함수종속관계가 파생될 수 있으나</a:t>
            </a:r>
            <a:r>
              <a:rPr lang="en-US" altLang="ko-KR" sz="1600" b="1" dirty="0">
                <a:solidFill>
                  <a:srgbClr val="002060"/>
                </a:solidFill>
              </a:rPr>
              <a:t>, </a:t>
            </a:r>
            <a:r>
              <a:rPr lang="ko-KR" altLang="en-US" sz="1600" b="1" dirty="0">
                <a:solidFill>
                  <a:srgbClr val="002060"/>
                </a:solidFill>
              </a:rPr>
              <a:t>불필요한 정보라 생각하여 생성하지 않음</a:t>
            </a:r>
            <a:endParaRPr lang="en-US" altLang="ko-KR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0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47D90C09-FE4F-2061-6B6A-91A4219C8A76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690E61A-4ADF-3F05-B45C-5F3DDDED952D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4F08BBC-6F17-FCC2-F9DB-4767DFFD0B1C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정규화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6D423E4E-5A04-B834-9599-6F7BEB0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129" y="5033466"/>
            <a:ext cx="9965165" cy="978228"/>
          </a:xfrm>
        </p:spPr>
        <p:txBody>
          <a:bodyPr rtlCol="0">
            <a:normAutofit/>
          </a:bodyPr>
          <a:lstStyle/>
          <a:p>
            <a:r>
              <a:rPr lang="ko-KR" altLang="en-US" sz="1700" b="1" dirty="0">
                <a:solidFill>
                  <a:schemeClr val="accent1"/>
                </a:solidFill>
              </a:rPr>
              <a:t>강의 테이블의 </a:t>
            </a:r>
            <a:r>
              <a:rPr lang="ko-KR" altLang="en-US" sz="1700" b="1" dirty="0" err="1">
                <a:solidFill>
                  <a:schemeClr val="accent1"/>
                </a:solidFill>
              </a:rPr>
              <a:t>이행적</a:t>
            </a:r>
            <a:r>
              <a:rPr lang="ko-KR" altLang="en-US" sz="1700" b="1" dirty="0">
                <a:solidFill>
                  <a:schemeClr val="accent1"/>
                </a:solidFill>
              </a:rPr>
              <a:t> 함수종속만 문제</a:t>
            </a:r>
            <a:endParaRPr lang="en-US" altLang="ko-KR" sz="1700" b="1" dirty="0">
              <a:solidFill>
                <a:schemeClr val="accent1"/>
              </a:solidFill>
            </a:endParaRPr>
          </a:p>
          <a:p>
            <a:r>
              <a:rPr lang="ko-KR" altLang="en-US" sz="1700" b="1" dirty="0">
                <a:solidFill>
                  <a:schemeClr val="accent1"/>
                </a:solidFill>
              </a:rPr>
              <a:t>강의 테이블을 강의와 강의교육분류 둘로 분리하여 해소</a:t>
            </a:r>
            <a:endParaRPr lang="en-US" altLang="ko-KR" sz="1700" b="1" dirty="0">
              <a:solidFill>
                <a:schemeClr val="accent1"/>
              </a:solidFill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2ED1F4B-D542-C575-C11C-AF193152C3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60751"/>
              </p:ext>
            </p:extLst>
          </p:nvPr>
        </p:nvGraphicFramePr>
        <p:xfrm>
          <a:off x="8055424" y="2372233"/>
          <a:ext cx="3640773" cy="234188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595755">
                  <a:extLst>
                    <a:ext uri="{9D8B030D-6E8A-4147-A177-3AD203B41FA5}">
                      <a16:colId xmlns:a16="http://schemas.microsoft.com/office/drawing/2014/main" val="1517658660"/>
                    </a:ext>
                  </a:extLst>
                </a:gridCol>
                <a:gridCol w="2045018">
                  <a:extLst>
                    <a:ext uri="{9D8B030D-6E8A-4147-A177-3AD203B41FA5}">
                      <a16:colId xmlns:a16="http://schemas.microsoft.com/office/drawing/2014/main" val="16680752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u="sng" dirty="0" err="1"/>
                        <a:t>강의명</a:t>
                      </a:r>
                      <a:endParaRPr lang="en-US" altLang="ko-KR" sz="1300" u="sng" dirty="0"/>
                    </a:p>
                    <a:p>
                      <a:pPr algn="ctr" latinLnBrk="1"/>
                      <a:r>
                        <a:rPr lang="en-US" altLang="ko-KR" sz="1300" dirty="0"/>
                        <a:t>TEXT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교육분류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TEXT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324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대학수학</a:t>
                      </a:r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수학ㆍ물리ㆍ천문ㆍ지리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586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수학</a:t>
                      </a:r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수학ㆍ물리ㆍ천문ㆍ지리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4061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90303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과학사 이해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자연과학기타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4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예방치과학의</a:t>
                      </a:r>
                      <a:r>
                        <a:rPr lang="ko-KR" altLang="en-US" sz="1300" dirty="0"/>
                        <a:t> 이해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자연과학기타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6694596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F47E2145-D15F-7CCA-BF7C-85168A04E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8997596"/>
              </p:ext>
            </p:extLst>
          </p:nvPr>
        </p:nvGraphicFramePr>
        <p:xfrm>
          <a:off x="672333" y="2372233"/>
          <a:ext cx="6686869" cy="234188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876618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595755">
                  <a:extLst>
                    <a:ext uri="{9D8B030D-6E8A-4147-A177-3AD203B41FA5}">
                      <a16:colId xmlns:a16="http://schemas.microsoft.com/office/drawing/2014/main" val="2518397965"/>
                    </a:ext>
                  </a:extLst>
                </a:gridCol>
                <a:gridCol w="876618">
                  <a:extLst>
                    <a:ext uri="{9D8B030D-6E8A-4147-A177-3AD203B41FA5}">
                      <a16:colId xmlns:a16="http://schemas.microsoft.com/office/drawing/2014/main" val="4041705808"/>
                    </a:ext>
                  </a:extLst>
                </a:gridCol>
                <a:gridCol w="876618">
                  <a:extLst>
                    <a:ext uri="{9D8B030D-6E8A-4147-A177-3AD203B41FA5}">
                      <a16:colId xmlns:a16="http://schemas.microsoft.com/office/drawing/2014/main" val="1009974815"/>
                    </a:ext>
                  </a:extLst>
                </a:gridCol>
                <a:gridCol w="1384618">
                  <a:extLst>
                    <a:ext uri="{9D8B030D-6E8A-4147-A177-3AD203B41FA5}">
                      <a16:colId xmlns:a16="http://schemas.microsoft.com/office/drawing/2014/main" val="3500367197"/>
                    </a:ext>
                  </a:extLst>
                </a:gridCol>
                <a:gridCol w="1076642">
                  <a:extLst>
                    <a:ext uri="{9D8B030D-6E8A-4147-A177-3AD203B41FA5}">
                      <a16:colId xmlns:a16="http://schemas.microsoft.com/office/drawing/2014/main" val="21179536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u="sng" dirty="0"/>
                        <a:t>강의코드</a:t>
                      </a:r>
                      <a:endParaRPr lang="en-US" altLang="ko-KR" sz="1300" u="sng" dirty="0"/>
                    </a:p>
                    <a:p>
                      <a:pPr algn="ctr" latinLnBrk="1"/>
                      <a:r>
                        <a:rPr lang="en-US" altLang="ko-KR" sz="1300" dirty="0"/>
                        <a:t>INT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강의명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TEXT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강의년도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INT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강의학기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INT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제공대학명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TEXT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제공일자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en-US" altLang="ko-KR" sz="1300" dirty="0"/>
                        <a:t>DATE</a:t>
                      </a:r>
                      <a:endParaRPr lang="ko-KR" altLang="en-US" sz="1300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1095582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대학수학</a:t>
                      </a:r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한경대학교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2015-08-30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11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1104074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수학</a:t>
                      </a:r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가천대학교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2015-09-14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7892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…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119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820840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과학사 이해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2013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신라대학교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2012-02-29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19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dirty="0"/>
                        <a:t>1398367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dirty="0" err="1"/>
                        <a:t>예방치과학의</a:t>
                      </a:r>
                      <a:r>
                        <a:rPr lang="ko-KR" altLang="en-US" sz="1300" dirty="0"/>
                        <a:t> 이해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2020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울산과학대학교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2013-01-31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11945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194D8F46-F596-7E61-2303-0EECF845762F}"/>
              </a:ext>
            </a:extLst>
          </p:cNvPr>
          <p:cNvSpPr/>
          <p:nvPr/>
        </p:nvSpPr>
        <p:spPr>
          <a:xfrm>
            <a:off x="672333" y="2070629"/>
            <a:ext cx="6686869" cy="1834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attribute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121C9B-4C26-6710-1AF7-106D1B3FCDA6}"/>
              </a:ext>
            </a:extLst>
          </p:cNvPr>
          <p:cNvSpPr/>
          <p:nvPr/>
        </p:nvSpPr>
        <p:spPr>
          <a:xfrm>
            <a:off x="380780" y="2372234"/>
            <a:ext cx="183173" cy="2341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tuple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6AC7866-0AF8-BCC0-DE2B-F627810EE2E9}"/>
              </a:ext>
            </a:extLst>
          </p:cNvPr>
          <p:cNvSpPr/>
          <p:nvPr/>
        </p:nvSpPr>
        <p:spPr>
          <a:xfrm>
            <a:off x="8055424" y="2070627"/>
            <a:ext cx="3640773" cy="1834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attribute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ADF0A6E-C30B-E314-4C24-A1DF3211B546}"/>
              </a:ext>
            </a:extLst>
          </p:cNvPr>
          <p:cNvSpPr/>
          <p:nvPr/>
        </p:nvSpPr>
        <p:spPr>
          <a:xfrm>
            <a:off x="7766336" y="2372233"/>
            <a:ext cx="183173" cy="2341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tuple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AC4E49-9F5F-7D2F-D153-7508BE75E93B}"/>
              </a:ext>
            </a:extLst>
          </p:cNvPr>
          <p:cNvSpPr txBox="1"/>
          <p:nvPr/>
        </p:nvSpPr>
        <p:spPr>
          <a:xfrm>
            <a:off x="1055824" y="1630049"/>
            <a:ext cx="5919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ko-KR" altLang="en-US" b="1" dirty="0">
                <a:solidFill>
                  <a:schemeClr val="tx2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 테이블</a:t>
            </a:r>
            <a:endParaRPr lang="en-US" altLang="ko-KR" b="1" dirty="0">
              <a:solidFill>
                <a:schemeClr val="tx2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563091-814B-53BD-8556-28722FB87707}"/>
              </a:ext>
            </a:extLst>
          </p:cNvPr>
          <p:cNvSpPr txBox="1"/>
          <p:nvPr/>
        </p:nvSpPr>
        <p:spPr>
          <a:xfrm>
            <a:off x="7901826" y="1630049"/>
            <a:ext cx="3947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ko-KR" altLang="en-US" b="1" dirty="0">
                <a:solidFill>
                  <a:schemeClr val="tx2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강의교육분류 테이블</a:t>
            </a:r>
            <a:endParaRPr lang="en-US" altLang="ko-KR" b="1" dirty="0">
              <a:solidFill>
                <a:schemeClr val="tx2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ECE63A0F-9BA4-DB08-0FDF-F61A82E52002}"/>
              </a:ext>
            </a:extLst>
          </p:cNvPr>
          <p:cNvSpPr txBox="1">
            <a:spLocks/>
          </p:cNvSpPr>
          <p:nvPr/>
        </p:nvSpPr>
        <p:spPr>
          <a:xfrm>
            <a:off x="498471" y="1183200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보이스</a:t>
            </a:r>
            <a:r>
              <a:rPr lang="en-US" altLang="ko-KR" b="1" dirty="0">
                <a:solidFill>
                  <a:srgbClr val="002060"/>
                </a:solidFill>
              </a:rPr>
              <a:t>-</a:t>
            </a:r>
            <a:r>
              <a:rPr lang="ko-KR" altLang="en-US" b="1" dirty="0">
                <a:solidFill>
                  <a:srgbClr val="002060"/>
                </a:solidFill>
              </a:rPr>
              <a:t>코드 정규화까지 진행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67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최종 릴레이션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47C19767-D196-5807-08FF-84C72E48B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7845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제공대학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66F8B849-6079-CBF4-8A13-F3EEF6102F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203266"/>
              </p:ext>
            </p:extLst>
          </p:nvPr>
        </p:nvGraphicFramePr>
        <p:xfrm>
          <a:off x="772365" y="1589696"/>
          <a:ext cx="4626486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42162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542162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542162">
                  <a:extLst>
                    <a:ext uri="{9D8B030D-6E8A-4147-A177-3AD203B41FA5}">
                      <a16:colId xmlns:a16="http://schemas.microsoft.com/office/drawing/2014/main" val="23192702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제공대학명</a:t>
                      </a:r>
                      <a:endParaRPr lang="en-US" altLang="ko-KR" sz="1500" i="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대학소재지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설립 구분</a:t>
                      </a:r>
                      <a:endParaRPr lang="en-US" altLang="ko-KR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60D52C7-F207-7D41-F2A5-CDD28A7A2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004606"/>
              </p:ext>
            </p:extLst>
          </p:nvPr>
        </p:nvGraphicFramePr>
        <p:xfrm>
          <a:off x="772363" y="2566678"/>
          <a:ext cx="6153732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38433">
                  <a:extLst>
                    <a:ext uri="{9D8B030D-6E8A-4147-A177-3AD203B41FA5}">
                      <a16:colId xmlns:a16="http://schemas.microsoft.com/office/drawing/2014/main" val="795625157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585629588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525717478"/>
                    </a:ext>
                  </a:extLst>
                </a:gridCol>
                <a:gridCol w="1538433">
                  <a:extLst>
                    <a:ext uri="{9D8B030D-6E8A-4147-A177-3AD203B41FA5}">
                      <a16:colId xmlns:a16="http://schemas.microsoft.com/office/drawing/2014/main" val="31380948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담당교수명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담당분야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none" dirty="0"/>
                        <a:t>소속대학명</a:t>
                      </a:r>
                      <a:endParaRPr lang="en-US" altLang="ko-KR" sz="1500" u="none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6519359"/>
                  </a:ext>
                </a:extLst>
              </a:tr>
            </a:tbl>
          </a:graphicData>
        </a:graphic>
      </p:graphicFrame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A2FACE6-58EA-086F-BAE7-C038362FF0A8}"/>
              </a:ext>
            </a:extLst>
          </p:cNvPr>
          <p:cNvSpPr txBox="1">
            <a:spLocks/>
          </p:cNvSpPr>
          <p:nvPr/>
        </p:nvSpPr>
        <p:spPr>
          <a:xfrm>
            <a:off x="498471" y="2096319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담당교수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sp>
        <p:nvSpPr>
          <p:cNvPr id="2" name="내용 개체 틀 2">
            <a:extLst>
              <a:ext uri="{FF2B5EF4-FFF2-40B4-BE49-F238E27FC236}">
                <a16:creationId xmlns:a16="http://schemas.microsoft.com/office/drawing/2014/main" id="{AD9D8238-0FEF-41DB-50B0-41D7150585F7}"/>
              </a:ext>
            </a:extLst>
          </p:cNvPr>
          <p:cNvSpPr txBox="1">
            <a:spLocks/>
          </p:cNvSpPr>
          <p:nvPr/>
        </p:nvSpPr>
        <p:spPr>
          <a:xfrm>
            <a:off x="498471" y="3096755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강의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140C30-3A01-49FC-AC03-12768194B2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070179"/>
              </p:ext>
            </p:extLst>
          </p:nvPr>
        </p:nvGraphicFramePr>
        <p:xfrm>
          <a:off x="772363" y="3506112"/>
          <a:ext cx="9238242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39707">
                  <a:extLst>
                    <a:ext uri="{9D8B030D-6E8A-4147-A177-3AD203B41FA5}">
                      <a16:colId xmlns:a16="http://schemas.microsoft.com/office/drawing/2014/main" val="1804547312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3487512239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4191548182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890641120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2769364713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954046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강의코드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none" dirty="0" err="1"/>
                        <a:t>강의명</a:t>
                      </a:r>
                      <a:endParaRPr lang="en-US" altLang="ko-KR" sz="1500" u="none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 err="1"/>
                        <a:t>강의년도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강의학기</a:t>
                      </a:r>
                      <a:endParaRPr lang="en-US" altLang="ko-KR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none" dirty="0"/>
                        <a:t>제공대학명</a:t>
                      </a:r>
                      <a:endParaRPr lang="en-US" altLang="ko-KR" sz="1500" u="none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제공일자</a:t>
                      </a:r>
                      <a:endParaRPr lang="en-US" altLang="ko-KR" sz="15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738043"/>
                  </a:ext>
                </a:extLst>
              </a:tr>
            </a:tbl>
          </a:graphicData>
        </a:graphic>
      </p:graphicFrame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F000FF4-C825-E086-3F9C-CE39AAC2BFA3}"/>
              </a:ext>
            </a:extLst>
          </p:cNvPr>
          <p:cNvSpPr txBox="1">
            <a:spLocks/>
          </p:cNvSpPr>
          <p:nvPr/>
        </p:nvSpPr>
        <p:spPr>
          <a:xfrm>
            <a:off x="498471" y="5037042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담당 관계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211775C-5AF2-03F7-0068-AFF63719B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097086"/>
              </p:ext>
            </p:extLst>
          </p:nvPr>
        </p:nvGraphicFramePr>
        <p:xfrm>
          <a:off x="772362" y="5564313"/>
          <a:ext cx="3099248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49624">
                  <a:extLst>
                    <a:ext uri="{9D8B030D-6E8A-4147-A177-3AD203B41FA5}">
                      <a16:colId xmlns:a16="http://schemas.microsoft.com/office/drawing/2014/main" val="2199343754"/>
                    </a:ext>
                  </a:extLst>
                </a:gridCol>
                <a:gridCol w="1549624">
                  <a:extLst>
                    <a:ext uri="{9D8B030D-6E8A-4147-A177-3AD203B41FA5}">
                      <a16:colId xmlns:a16="http://schemas.microsoft.com/office/drawing/2014/main" val="42352621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교수코드</a:t>
                      </a:r>
                      <a:endParaRPr lang="en-US" altLang="ko-KR" sz="1500" u="sng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/>
                        <a:t>강의코드</a:t>
                      </a:r>
                      <a:endParaRPr lang="en-US" altLang="ko-KR" sz="1500" u="sng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480216"/>
                  </a:ext>
                </a:extLst>
              </a:tr>
            </a:tbl>
          </a:graphicData>
        </a:graphic>
      </p:graphicFrame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3527EBA-2164-85AD-0C04-7E6437AC02D7}"/>
              </a:ext>
            </a:extLst>
          </p:cNvPr>
          <p:cNvSpPr txBox="1">
            <a:spLocks/>
          </p:cNvSpPr>
          <p:nvPr/>
        </p:nvSpPr>
        <p:spPr>
          <a:xfrm>
            <a:off x="469524" y="4054689"/>
            <a:ext cx="11051845" cy="378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179388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914400" indent="-182880" algn="l" defTabSz="914400" rtl="0" eaLnBrk="1" latinLnBrk="1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1430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13716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b="1" dirty="0">
                <a:solidFill>
                  <a:srgbClr val="002060"/>
                </a:solidFill>
              </a:rPr>
              <a:t>강의교육분류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91F51065-3686-2B28-8A9E-90D19F40C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163984"/>
              </p:ext>
            </p:extLst>
          </p:nvPr>
        </p:nvGraphicFramePr>
        <p:xfrm>
          <a:off x="772362" y="4522508"/>
          <a:ext cx="3079414" cy="37084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539707">
                  <a:extLst>
                    <a:ext uri="{9D8B030D-6E8A-4147-A177-3AD203B41FA5}">
                      <a16:colId xmlns:a16="http://schemas.microsoft.com/office/drawing/2014/main" val="3487512239"/>
                    </a:ext>
                  </a:extLst>
                </a:gridCol>
                <a:gridCol w="1539707">
                  <a:extLst>
                    <a:ext uri="{9D8B030D-6E8A-4147-A177-3AD203B41FA5}">
                      <a16:colId xmlns:a16="http://schemas.microsoft.com/office/drawing/2014/main" val="31142617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u="sng" dirty="0" err="1"/>
                        <a:t>강의명</a:t>
                      </a:r>
                      <a:endParaRPr lang="en-US" altLang="ko-KR" sz="15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교육분류</a:t>
                      </a:r>
                      <a:endParaRPr lang="en-US" altLang="ko-KR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738043"/>
                  </a:ext>
                </a:extLst>
              </a:tr>
            </a:tbl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B192BED1-FE7C-E0FE-EDFB-E989E54569A0}"/>
              </a:ext>
            </a:extLst>
          </p:cNvPr>
          <p:cNvSpPr txBox="1"/>
          <p:nvPr/>
        </p:nvSpPr>
        <p:spPr>
          <a:xfrm>
            <a:off x="5765014" y="2919776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09B21C-E640-843C-CD64-809E44D9A98E}"/>
              </a:ext>
            </a:extLst>
          </p:cNvPr>
          <p:cNvSpPr txBox="1"/>
          <p:nvPr/>
        </p:nvSpPr>
        <p:spPr>
          <a:xfrm>
            <a:off x="2698630" y="3851534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1465BD2-4E9F-3466-F189-B374122CBC06}"/>
              </a:ext>
            </a:extLst>
          </p:cNvPr>
          <p:cNvSpPr txBox="1"/>
          <p:nvPr/>
        </p:nvSpPr>
        <p:spPr>
          <a:xfrm>
            <a:off x="7281431" y="3846777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10320A9-8C6C-D7ED-1C88-21E52CE64DAB}"/>
              </a:ext>
            </a:extLst>
          </p:cNvPr>
          <p:cNvSpPr txBox="1"/>
          <p:nvPr/>
        </p:nvSpPr>
        <p:spPr>
          <a:xfrm>
            <a:off x="1140902" y="5913241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0DB688A-689F-C98A-4E12-6533F34737D4}"/>
              </a:ext>
            </a:extLst>
          </p:cNvPr>
          <p:cNvSpPr txBox="1"/>
          <p:nvPr/>
        </p:nvSpPr>
        <p:spPr>
          <a:xfrm>
            <a:off x="2689285" y="5903512"/>
            <a:ext cx="7926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  <a:latin typeface="메이플스토리" panose="02000300000000000000" pitchFamily="2" charset="-127"/>
                <a:ea typeface="메이플스토리" panose="02000300000000000000" pitchFamily="2" charset="-127"/>
                <a:cs typeface="함초롬돋움" panose="020B0604000101010101" pitchFamily="50" charset="-127"/>
              </a:rPr>
              <a:t>외래키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14133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93845" y="1400783"/>
            <a:ext cx="9604310" cy="3843205"/>
          </a:xfrm>
        </p:spPr>
        <p:txBody>
          <a:bodyPr rtlCol="0">
            <a:normAutofit fontScale="90000"/>
          </a:bodyPr>
          <a:lstStyle/>
          <a:p>
            <a:pPr rtl="0">
              <a:lnSpc>
                <a:spcPct val="250000"/>
              </a:lnSpc>
            </a:pP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데이터</a:t>
            </a:r>
            <a:b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요구사항 분석</a:t>
            </a:r>
            <a:b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개념적 설계</a:t>
            </a:r>
            <a:b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000" dirty="0"/>
              <a:t>논리적 설계</a:t>
            </a:r>
            <a:br>
              <a:rPr lang="en-US" altLang="ko-KR" sz="2000" dirty="0"/>
            </a:br>
            <a:r>
              <a:rPr lang="en-US" altLang="ko-KR" sz="2000" dirty="0"/>
              <a:t>4. </a:t>
            </a:r>
            <a:r>
              <a:rPr lang="en-US" altLang="ko-KR" sz="2000" dirty="0" err="1"/>
              <a:t>RSQLite</a:t>
            </a:r>
            <a:r>
              <a:rPr lang="en-US" altLang="ko-KR" sz="2000" dirty="0"/>
              <a:t>(R)</a:t>
            </a:r>
            <a:br>
              <a:rPr lang="en-US" altLang="ko-KR" sz="2000" dirty="0"/>
            </a:br>
            <a:r>
              <a:rPr lang="en-US" altLang="ko-KR" sz="2000" dirty="0"/>
              <a:t>5. SQlite3(Python)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A09C4B-29AF-A3DC-47A1-47826FA276F9}"/>
              </a:ext>
            </a:extLst>
          </p:cNvPr>
          <p:cNvSpPr txBox="1"/>
          <p:nvPr/>
        </p:nvSpPr>
        <p:spPr>
          <a:xfrm>
            <a:off x="958861" y="787656"/>
            <a:ext cx="610569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684966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데이터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r>
              <a:rPr lang="ko-KR" altLang="en-US" dirty="0"/>
              <a:t>한국교육학술정보원 제공</a:t>
            </a:r>
            <a:endParaRPr lang="en-US" altLang="ko-KR" dirty="0"/>
          </a:p>
          <a:p>
            <a:pPr rtl="0"/>
            <a:r>
              <a:rPr lang="en-US" altLang="ko-KR" dirty="0"/>
              <a:t>KOCW</a:t>
            </a:r>
            <a:r>
              <a:rPr lang="ko-KR" altLang="en-US" dirty="0"/>
              <a:t> 강의 데이터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endParaRPr lang="en-US" altLang="ko-KR" dirty="0"/>
          </a:p>
          <a:p>
            <a:pPr rtl="0"/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sz="1100" dirty="0">
                <a:solidFill>
                  <a:schemeClr val="accent6">
                    <a:lumMod val="60000"/>
                    <a:lumOff val="4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https://www.data.go.kr/data/15107732/standard.do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E782D8E-F716-727E-A03C-DB5DA08CDCEF}"/>
              </a:ext>
            </a:extLst>
          </p:cNvPr>
          <p:cNvGrpSpPr/>
          <p:nvPr/>
        </p:nvGrpSpPr>
        <p:grpSpPr>
          <a:xfrm>
            <a:off x="416733" y="571500"/>
            <a:ext cx="6729769" cy="966221"/>
            <a:chOff x="465373" y="571500"/>
            <a:chExt cx="6729769" cy="966221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D6C7EB56-85EE-11CD-A07F-F2C9264B25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373" y="571500"/>
              <a:ext cx="2529999" cy="720000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AE01D354-9DCF-E258-F565-845CD3113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72136" y="571500"/>
              <a:ext cx="1857777" cy="720000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5FC98D02-662F-86D3-AAEB-21085345C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45910" y="571500"/>
              <a:ext cx="2049232" cy="720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559DE09-55EC-063F-1A17-9C8BCE9DDE76}"/>
                </a:ext>
              </a:extLst>
            </p:cNvPr>
            <p:cNvSpPr txBox="1"/>
            <p:nvPr/>
          </p:nvSpPr>
          <p:spPr>
            <a:xfrm>
              <a:off x="465373" y="1291500"/>
              <a:ext cx="252999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공공데이터포털</a:t>
              </a:r>
              <a:endPara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A407921-879C-56D4-9286-5F8FA0E00F77}"/>
                </a:ext>
              </a:extLst>
            </p:cNvPr>
            <p:cNvSpPr txBox="1"/>
            <p:nvPr/>
          </p:nvSpPr>
          <p:spPr>
            <a:xfrm>
              <a:off x="3272136" y="1291500"/>
              <a:ext cx="18577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KOCW</a:t>
              </a:r>
              <a:endPara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B335132-FB2A-0EA0-8FA4-EC3FA88E82B4}"/>
                </a:ext>
              </a:extLst>
            </p:cNvPr>
            <p:cNvSpPr txBox="1"/>
            <p:nvPr/>
          </p:nvSpPr>
          <p:spPr>
            <a:xfrm>
              <a:off x="5241637" y="1289008"/>
              <a:ext cx="18577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한국교육학술정보원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E0E6543-C1FA-229B-A088-228FD73F33DD}"/>
              </a:ext>
            </a:extLst>
          </p:cNvPr>
          <p:cNvSpPr txBox="1"/>
          <p:nvPr/>
        </p:nvSpPr>
        <p:spPr>
          <a:xfrm>
            <a:off x="465373" y="5917168"/>
            <a:ext cx="59988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전국대학공개강의서비스정보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(KOCW)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표준데이터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CE882E94-5AC9-7B6B-A77D-94A7B42AA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553" y="2204278"/>
            <a:ext cx="6951193" cy="277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A1AAF67-96F0-5E49-3AFA-067340D99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471" y="1191312"/>
            <a:ext cx="11195058" cy="4475375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전국대학공개강의서비스정보</a:t>
              </a:r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(KOCW)</a:t>
              </a:r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표준데이터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89932C3F-7C46-4C61-7099-401115F4B9E1}"/>
              </a:ext>
            </a:extLst>
          </p:cNvPr>
          <p:cNvGrpSpPr/>
          <p:nvPr/>
        </p:nvGrpSpPr>
        <p:grpSpPr>
          <a:xfrm>
            <a:off x="498471" y="274135"/>
            <a:ext cx="11195058" cy="5392552"/>
            <a:chOff x="498471" y="274135"/>
            <a:chExt cx="11195058" cy="5392552"/>
          </a:xfrm>
          <a:effectLst/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A1AAF67-96F0-5E49-3AFA-067340D99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21000"/>
            </a:blip>
            <a:stretch>
              <a:fillRect/>
            </a:stretch>
          </p:blipFill>
          <p:spPr>
            <a:xfrm>
              <a:off x="498471" y="1191312"/>
              <a:ext cx="11195058" cy="4475375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51EAB98-1D45-8E27-36E6-FCC50E1909EC}"/>
                </a:ext>
              </a:extLst>
            </p:cNvPr>
            <p:cNvGrpSpPr/>
            <p:nvPr/>
          </p:nvGrpSpPr>
          <p:grpSpPr>
            <a:xfrm>
              <a:off x="498471" y="274135"/>
              <a:ext cx="5496976" cy="641866"/>
              <a:chOff x="498471" y="274135"/>
              <a:chExt cx="5496976" cy="641866"/>
            </a:xfrm>
          </p:grpSpPr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05BCD472-8530-40D3-6325-6689857AA983}"/>
                  </a:ext>
                </a:extLst>
              </p:cNvPr>
              <p:cNvSpPr/>
              <p:nvPr/>
            </p:nvSpPr>
            <p:spPr>
              <a:xfrm>
                <a:off x="498471" y="274135"/>
                <a:ext cx="5496976" cy="6418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48E2B09-6373-E673-E26A-C6B25325E235}"/>
                  </a:ext>
                </a:extLst>
              </p:cNvPr>
              <p:cNvSpPr txBox="1"/>
              <p:nvPr/>
            </p:nvSpPr>
            <p:spPr>
              <a:xfrm>
                <a:off x="498471" y="410402"/>
                <a:ext cx="549697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 rtl="0"/>
                <a:r>
                  <a:rPr lang="ko-KR" altLang="en-US" b="1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전국대학공개강의서비스정보</a:t>
                </a:r>
                <a:r>
                  <a:rPr lang="en-US" altLang="ko-KR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(KOCW)</a:t>
                </a:r>
                <a:r>
                  <a:rPr lang="ko-KR" altLang="en-US" b="1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표준데이터</a:t>
                </a:r>
                <a:endPara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F7643576-2323-A814-051A-5B4C48498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0" y="1327579"/>
            <a:ext cx="11051845" cy="3809999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 altLang="ko-KR" sz="22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</a:t>
            </a:r>
            <a:r>
              <a:rPr lang="ko-KR" altLang="en-US" sz="22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 자료</a:t>
            </a:r>
            <a:r>
              <a:rPr lang="en-US" altLang="ko-KR" sz="2200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</a:p>
          <a:p>
            <a:pPr rtl="0"/>
            <a:r>
              <a:rPr lang="en-US" altLang="ko-KR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16814</a:t>
            </a:r>
            <a:r>
              <a:rPr lang="ko-KR" altLang="en-US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강의</a:t>
            </a:r>
            <a:r>
              <a:rPr lang="ko-KR" altLang="en-US" b="1" dirty="0">
                <a:solidFill>
                  <a:srgbClr val="002060"/>
                </a:solidFill>
              </a:rPr>
              <a:t>와</a:t>
            </a:r>
            <a:r>
              <a:rPr lang="ko-KR" altLang="en-US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변수</a:t>
            </a:r>
            <a:endParaRPr lang="en-US" altLang="ko-KR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rtl="0">
              <a:buNone/>
            </a:pPr>
            <a:r>
              <a:rPr lang="en-US" altLang="ko-KR" sz="2200" b="1" dirty="0">
                <a:solidFill>
                  <a:srgbClr val="002060"/>
                </a:solidFill>
              </a:rPr>
              <a:t>&lt;</a:t>
            </a:r>
            <a:r>
              <a:rPr lang="ko-KR" altLang="en-US" sz="2200" b="1" dirty="0">
                <a:solidFill>
                  <a:srgbClr val="002060"/>
                </a:solidFill>
              </a:rPr>
              <a:t>데이터 </a:t>
            </a:r>
            <a:r>
              <a:rPr lang="ko-KR" altLang="en-US" sz="2200" b="1" dirty="0" err="1">
                <a:solidFill>
                  <a:srgbClr val="002060"/>
                </a:solidFill>
              </a:rPr>
              <a:t>전처리</a:t>
            </a:r>
            <a:r>
              <a:rPr lang="en-US" altLang="ko-KR" sz="2200" b="1" dirty="0">
                <a:solidFill>
                  <a:srgbClr val="002060"/>
                </a:solidFill>
              </a:rPr>
              <a:t>&gt;</a:t>
            </a:r>
            <a:endParaRPr lang="en-US" altLang="ko-KR" sz="2200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en-US" altLang="ko-KR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12</a:t>
            </a:r>
            <a:r>
              <a:rPr lang="ko-KR" altLang="en-US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변수 중 </a:t>
            </a:r>
            <a:r>
              <a:rPr lang="en-US" altLang="ko-KR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r>
            <a:r>
              <a:rPr lang="ko-KR" altLang="en-US" b="1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개만 사용</a:t>
            </a:r>
            <a:endParaRPr lang="en-US" altLang="ko-KR" b="1" dirty="0">
              <a:solidFill>
                <a:srgbClr val="00206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>
              <a:buFont typeface="Wingdings" panose="05000000000000000000" pitchFamily="2" charset="2"/>
              <a:buChar char="Ø"/>
            </a:pPr>
            <a:r>
              <a:rPr lang="ko-KR" altLang="en-US" sz="18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 대분류명</a:t>
            </a:r>
            <a:r>
              <a:rPr lang="en-US" altLang="ko-KR" sz="18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 중분류명</a:t>
            </a:r>
            <a:r>
              <a:rPr lang="en-US" altLang="ko-KR" sz="18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dirty="0" err="1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공개강의명</a:t>
            </a:r>
            <a:r>
              <a:rPr lang="en-US" altLang="ko-KR" sz="1800" dirty="0">
                <a:solidFill>
                  <a:srgbClr val="00206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dirty="0">
                <a:solidFill>
                  <a:srgbClr val="002060"/>
                </a:solidFill>
              </a:rPr>
              <a:t>제공대학명</a:t>
            </a:r>
            <a:r>
              <a:rPr lang="en-US" altLang="ko-KR" sz="1800" dirty="0">
                <a:solidFill>
                  <a:srgbClr val="002060"/>
                </a:solidFill>
              </a:rPr>
              <a:t>, </a:t>
            </a:r>
            <a:r>
              <a:rPr lang="ko-KR" altLang="en-US" sz="1800" dirty="0" err="1">
                <a:solidFill>
                  <a:srgbClr val="002060"/>
                </a:solidFill>
              </a:rPr>
              <a:t>교수명</a:t>
            </a:r>
            <a:r>
              <a:rPr lang="en-US" altLang="ko-KR" sz="1800" dirty="0">
                <a:solidFill>
                  <a:srgbClr val="002060"/>
                </a:solidFill>
              </a:rPr>
              <a:t>, </a:t>
            </a:r>
            <a:r>
              <a:rPr lang="ko-KR" altLang="en-US" sz="1800" dirty="0">
                <a:solidFill>
                  <a:srgbClr val="002060"/>
                </a:solidFill>
              </a:rPr>
              <a:t>강의학기</a:t>
            </a:r>
            <a:r>
              <a:rPr lang="en-US" altLang="ko-KR" sz="1800" dirty="0">
                <a:solidFill>
                  <a:srgbClr val="002060"/>
                </a:solidFill>
              </a:rPr>
              <a:t>, </a:t>
            </a:r>
            <a:r>
              <a:rPr lang="ko-KR" altLang="en-US" sz="1800" dirty="0">
                <a:solidFill>
                  <a:srgbClr val="002060"/>
                </a:solidFill>
              </a:rPr>
              <a:t>등록일자</a:t>
            </a:r>
            <a:r>
              <a:rPr lang="en-US" altLang="ko-KR" sz="1800" dirty="0">
                <a:solidFill>
                  <a:srgbClr val="002060"/>
                </a:solidFill>
              </a:rPr>
              <a:t>, </a:t>
            </a:r>
            <a:r>
              <a:rPr lang="ko-KR" altLang="en-US" sz="1800" dirty="0">
                <a:solidFill>
                  <a:srgbClr val="002060"/>
                </a:solidFill>
              </a:rPr>
              <a:t>강의</a:t>
            </a:r>
            <a:r>
              <a:rPr lang="en-US" altLang="ko-KR" sz="1800" dirty="0">
                <a:solidFill>
                  <a:srgbClr val="002060"/>
                </a:solidFill>
              </a:rPr>
              <a:t>URL</a:t>
            </a:r>
            <a:r>
              <a:rPr lang="ko-KR" altLang="en-US" sz="1800" dirty="0">
                <a:solidFill>
                  <a:srgbClr val="002060"/>
                </a:solidFill>
              </a:rPr>
              <a:t>주소</a:t>
            </a:r>
            <a:endParaRPr lang="en-US" altLang="ko-KR" sz="1800" dirty="0">
              <a:solidFill>
                <a:srgbClr val="002060"/>
              </a:solidFill>
            </a:endParaRPr>
          </a:p>
          <a:p>
            <a:r>
              <a:rPr lang="ko-KR" altLang="en-US" b="1" dirty="0">
                <a:solidFill>
                  <a:srgbClr val="002060"/>
                </a:solidFill>
              </a:rPr>
              <a:t>웹에서 새로운 정보 직접 수집 </a:t>
            </a:r>
            <a:r>
              <a:rPr lang="en-US" altLang="ko-KR" b="1" dirty="0">
                <a:solidFill>
                  <a:srgbClr val="002060"/>
                </a:solidFill>
              </a:rPr>
              <a:t>: </a:t>
            </a:r>
            <a:r>
              <a:rPr lang="ko-KR" altLang="en-US" b="1" dirty="0">
                <a:solidFill>
                  <a:srgbClr val="002060"/>
                </a:solidFill>
              </a:rPr>
              <a:t>대학 소재지</a:t>
            </a:r>
            <a:r>
              <a:rPr lang="en-US" altLang="ko-KR" b="1" dirty="0">
                <a:solidFill>
                  <a:srgbClr val="002060"/>
                </a:solidFill>
              </a:rPr>
              <a:t>(</a:t>
            </a:r>
            <a:r>
              <a:rPr lang="ko-KR" altLang="en-US" b="1" dirty="0">
                <a:solidFill>
                  <a:srgbClr val="002060"/>
                </a:solidFill>
              </a:rPr>
              <a:t>시</a:t>
            </a:r>
            <a:r>
              <a:rPr lang="en-US" altLang="ko-KR" b="1" dirty="0">
                <a:solidFill>
                  <a:srgbClr val="002060"/>
                </a:solidFill>
              </a:rPr>
              <a:t>/</a:t>
            </a:r>
            <a:r>
              <a:rPr lang="ko-KR" altLang="en-US" b="1" dirty="0">
                <a:solidFill>
                  <a:srgbClr val="002060"/>
                </a:solidFill>
              </a:rPr>
              <a:t>도</a:t>
            </a:r>
            <a:r>
              <a:rPr lang="en-US" altLang="ko-KR" b="1" dirty="0">
                <a:solidFill>
                  <a:srgbClr val="002060"/>
                </a:solidFill>
              </a:rPr>
              <a:t>), </a:t>
            </a:r>
            <a:r>
              <a:rPr lang="ko-KR" altLang="en-US" b="1" dirty="0">
                <a:solidFill>
                  <a:srgbClr val="002060"/>
                </a:solidFill>
              </a:rPr>
              <a:t>설립 구분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67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2EB02AC9-6468-6891-6245-E482695A45A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74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메이플스토리" panose="02000300000000000000" pitchFamily="2" charset="-127"/>
                <a:ea typeface="메이플스토리" panose="02000300000000000000" pitchFamily="2" charset="-127"/>
              </a:rPr>
              <a:t> </a:t>
            </a:r>
            <a:endParaRPr lang="ko-KR" altLang="en-US" dirty="0">
              <a:latin typeface="메이플스토리" panose="02000300000000000000" pitchFamily="2" charset="-127"/>
              <a:ea typeface="메이플스토리" panose="02000300000000000000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23B9A9E-9BAD-8472-557D-0B4E8D145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-8324"/>
            <a:ext cx="4876800" cy="1352215"/>
          </a:xfrm>
          <a:prstGeom prst="rect">
            <a:avLst/>
          </a:prstGeom>
        </p:spPr>
      </p:pic>
      <p:sp>
        <p:nvSpPr>
          <p:cNvPr id="18" name="제목 1">
            <a:extLst>
              <a:ext uri="{FF2B5EF4-FFF2-40B4-BE49-F238E27FC236}">
                <a16:creationId xmlns:a16="http://schemas.microsoft.com/office/drawing/2014/main" id="{8B64654F-113D-73DB-57E5-ACD92861E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5510"/>
            <a:ext cx="3657600" cy="659817"/>
          </a:xfrm>
        </p:spPr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dirty="0"/>
              <a:t>요구사항 분석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텍스트 개체 틀 5">
            <a:extLst>
              <a:ext uri="{FF2B5EF4-FFF2-40B4-BE49-F238E27FC236}">
                <a16:creationId xmlns:a16="http://schemas.microsoft.com/office/drawing/2014/main" id="{B775493D-AA9C-74A8-FE34-830086D6B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599" y="1641495"/>
            <a:ext cx="11305309" cy="4501948"/>
          </a:xfrm>
        </p:spPr>
        <p:txBody>
          <a:bodyPr rtlCol="0">
            <a:noAutofit/>
          </a:bodyPr>
          <a:lstStyle/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제공대학이 존재하려면 대학명과 소재할 위치가 있어야 함 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설립 구분 정보를 포함하고 대학명으로 식별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강의에 대한 강의코드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강의명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교육분류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강의학기 및 </a:t>
            </a:r>
            <a:r>
              <a:rPr lang="ko-KR" altLang="en-US" sz="1800" b="1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강의년도에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대한 정보 유지 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강의는 강의코드로 식별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담당교수는 플랫폼에 가입할 때 이름과 소속분야를 입력해야 함 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이후 담당교수코드를 부여하여 식별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제공대학에는 여러 담당교수가 소속될 수 있지만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 명의 교수는 여러 대학에 소속될 수 없음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담당교수는 여러 강의를 담당할 수 있고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교수가 강의 하나를 담당할 수 있음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제공대학은 여러 강의를 제공할 수 있지만</a:t>
            </a:r>
            <a:r>
              <a:rPr lang="en-US" altLang="ko-KR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대학이 하나의 강의를 공동으로 제공하진 않음</a:t>
            </a:r>
          </a:p>
          <a:p>
            <a:pPr marL="342900" indent="-342900" rtl="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제공대학이 강의를 제공하면 제공일자 정보를 유지</a:t>
            </a:r>
            <a:endParaRPr lang="en-US" altLang="ko-KR" sz="18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697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3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개념적 설계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텍스트 개체 틀 5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개체와 속성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관계 추출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E-R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다이어그램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522FF5B-2372-93BF-410A-DC95DCA37A9B}"/>
              </a:ext>
            </a:extLst>
          </p:cNvPr>
          <p:cNvSpPr/>
          <p:nvPr/>
        </p:nvSpPr>
        <p:spPr>
          <a:xfrm>
            <a:off x="0" y="672081"/>
            <a:ext cx="7153072" cy="584544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C0028A99-D353-8646-A0FD-9B6CD5614D11}"/>
              </a:ext>
            </a:extLst>
          </p:cNvPr>
          <p:cNvGrpSpPr/>
          <p:nvPr/>
        </p:nvGrpSpPr>
        <p:grpSpPr>
          <a:xfrm>
            <a:off x="124619" y="1276654"/>
            <a:ext cx="6903834" cy="4751134"/>
            <a:chOff x="5053658" y="1276654"/>
            <a:chExt cx="6903834" cy="4751134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6A4A22AC-DB7A-D9DB-32C8-8482917B4F9C}"/>
                </a:ext>
              </a:extLst>
            </p:cNvPr>
            <p:cNvGrpSpPr/>
            <p:nvPr/>
          </p:nvGrpSpPr>
          <p:grpSpPr>
            <a:xfrm>
              <a:off x="5053658" y="1276654"/>
              <a:ext cx="6878716" cy="4751134"/>
              <a:chOff x="4961058" y="1276654"/>
              <a:chExt cx="6878716" cy="4751134"/>
            </a:xfrm>
            <a:solidFill>
              <a:schemeClr val="accent2">
                <a:lumMod val="40000"/>
                <a:lumOff val="60000"/>
              </a:schemeClr>
            </a:solidFill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057ADD47-B3FE-9D99-7314-E507CBBA218C}"/>
                  </a:ext>
                </a:extLst>
              </p:cNvPr>
              <p:cNvGrpSpPr/>
              <p:nvPr/>
            </p:nvGrpSpPr>
            <p:grpSpPr>
              <a:xfrm>
                <a:off x="6014507" y="1930469"/>
                <a:ext cx="4841090" cy="2959090"/>
                <a:chOff x="6014507" y="1930469"/>
                <a:chExt cx="4841090" cy="2959090"/>
              </a:xfrm>
              <a:grpFill/>
            </p:grpSpPr>
            <p:grpSp>
              <p:nvGrpSpPr>
                <p:cNvPr id="50" name="그룹 49">
                  <a:extLst>
                    <a:ext uri="{FF2B5EF4-FFF2-40B4-BE49-F238E27FC236}">
                      <a16:creationId xmlns:a16="http://schemas.microsoft.com/office/drawing/2014/main" id="{29036B1C-F48E-2BBC-2D44-9E7E3EEC5C90}"/>
                    </a:ext>
                  </a:extLst>
                </p:cNvPr>
                <p:cNvGrpSpPr/>
                <p:nvPr/>
              </p:nvGrpSpPr>
              <p:grpSpPr>
                <a:xfrm>
                  <a:off x="6014507" y="1985088"/>
                  <a:ext cx="4841090" cy="2904471"/>
                  <a:chOff x="5799212" y="1643947"/>
                  <a:chExt cx="5604994" cy="3259561"/>
                </a:xfrm>
                <a:grpFill/>
              </p:grpSpPr>
              <p:sp>
                <p:nvSpPr>
                  <p:cNvPr id="69" name="직사각형 68">
                    <a:extLst>
                      <a:ext uri="{FF2B5EF4-FFF2-40B4-BE49-F238E27FC236}">
                        <a16:creationId xmlns:a16="http://schemas.microsoft.com/office/drawing/2014/main" id="{3DC3347D-774E-900F-CA4B-EBCD8D7B1CEB}"/>
                      </a:ext>
                    </a:extLst>
                  </p:cNvPr>
                  <p:cNvSpPr/>
                  <p:nvPr/>
                </p:nvSpPr>
                <p:spPr>
                  <a:xfrm>
                    <a:off x="5897300" y="1689823"/>
                    <a:ext cx="1054244" cy="449033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</a:t>
                    </a:r>
                  </a:p>
                </p:txBody>
              </p:sp>
              <p:sp>
                <p:nvSpPr>
                  <p:cNvPr id="70" name="다이아몬드 69">
                    <a:extLst>
                      <a:ext uri="{FF2B5EF4-FFF2-40B4-BE49-F238E27FC236}">
                        <a16:creationId xmlns:a16="http://schemas.microsoft.com/office/drawing/2014/main" id="{AFE20E15-1957-AA75-F3DF-DF370FD1BCAC}"/>
                      </a:ext>
                    </a:extLst>
                  </p:cNvPr>
                  <p:cNvSpPr/>
                  <p:nvPr/>
                </p:nvSpPr>
                <p:spPr>
                  <a:xfrm>
                    <a:off x="8025266" y="1643947"/>
                    <a:ext cx="1250420" cy="542857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</a:t>
                    </a:r>
                  </a:p>
                </p:txBody>
              </p:sp>
              <p:sp>
                <p:nvSpPr>
                  <p:cNvPr id="71" name="직사각형 70">
                    <a:extLst>
                      <a:ext uri="{FF2B5EF4-FFF2-40B4-BE49-F238E27FC236}">
                        <a16:creationId xmlns:a16="http://schemas.microsoft.com/office/drawing/2014/main" id="{50B7D5E6-9A8E-928A-8729-9C2987E8A2A2}"/>
                      </a:ext>
                    </a:extLst>
                  </p:cNvPr>
                  <p:cNvSpPr/>
                  <p:nvPr/>
                </p:nvSpPr>
                <p:spPr>
                  <a:xfrm>
                    <a:off x="10349406" y="1682506"/>
                    <a:ext cx="1054800" cy="450000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</a:t>
                    </a:r>
                  </a:p>
                </p:txBody>
              </p:sp>
              <p:sp>
                <p:nvSpPr>
                  <p:cNvPr id="72" name="직사각형 71">
                    <a:extLst>
                      <a:ext uri="{FF2B5EF4-FFF2-40B4-BE49-F238E27FC236}">
                        <a16:creationId xmlns:a16="http://schemas.microsoft.com/office/drawing/2014/main" id="{013DF7EC-405A-E34F-1C5D-844712B1C4DE}"/>
                      </a:ext>
                    </a:extLst>
                  </p:cNvPr>
                  <p:cNvSpPr/>
                  <p:nvPr/>
                </p:nvSpPr>
                <p:spPr>
                  <a:xfrm>
                    <a:off x="5897300" y="4454475"/>
                    <a:ext cx="1054244" cy="449033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</a:t>
                    </a:r>
                  </a:p>
                </p:txBody>
              </p:sp>
              <p:sp>
                <p:nvSpPr>
                  <p:cNvPr id="73" name="다이아몬드 72">
                    <a:extLst>
                      <a:ext uri="{FF2B5EF4-FFF2-40B4-BE49-F238E27FC236}">
                        <a16:creationId xmlns:a16="http://schemas.microsoft.com/office/drawing/2014/main" id="{4558981D-26B2-4EBE-1C28-B4A7BEE17CE7}"/>
                      </a:ext>
                    </a:extLst>
                  </p:cNvPr>
                  <p:cNvSpPr/>
                  <p:nvPr/>
                </p:nvSpPr>
                <p:spPr>
                  <a:xfrm>
                    <a:off x="5799212" y="3025237"/>
                    <a:ext cx="1250420" cy="542856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</a:t>
                    </a:r>
                  </a:p>
                </p:txBody>
              </p:sp>
              <p:sp>
                <p:nvSpPr>
                  <p:cNvPr id="74" name="다이아몬드 73">
                    <a:extLst>
                      <a:ext uri="{FF2B5EF4-FFF2-40B4-BE49-F238E27FC236}">
                        <a16:creationId xmlns:a16="http://schemas.microsoft.com/office/drawing/2014/main" id="{065D6FC4-7F75-E8FF-E007-2017E947077E}"/>
                      </a:ext>
                    </a:extLst>
                  </p:cNvPr>
                  <p:cNvSpPr/>
                  <p:nvPr/>
                </p:nvSpPr>
                <p:spPr>
                  <a:xfrm>
                    <a:off x="8025266" y="3009742"/>
                    <a:ext cx="1250420" cy="542856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</a:t>
                    </a:r>
                    <a:endParaRPr lang="en-US" altLang="ko-KR" sz="14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</p:grp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9DEC641C-0038-A7D6-C87E-7390B6DC8734}"/>
                    </a:ext>
                  </a:extLst>
                </p:cNvPr>
                <p:cNvGrpSpPr/>
                <p:nvPr/>
              </p:nvGrpSpPr>
              <p:grpSpPr>
                <a:xfrm>
                  <a:off x="7094507" y="1930470"/>
                  <a:ext cx="773619" cy="307777"/>
                  <a:chOff x="7094507" y="1930470"/>
                  <a:chExt cx="773619" cy="307777"/>
                </a:xfrm>
                <a:grpFill/>
              </p:grpSpPr>
              <p:cxnSp>
                <p:nvCxnSpPr>
                  <p:cNvPr id="67" name="직선 연결선 66">
                    <a:extLst>
                      <a:ext uri="{FF2B5EF4-FFF2-40B4-BE49-F238E27FC236}">
                        <a16:creationId xmlns:a16="http://schemas.microsoft.com/office/drawing/2014/main" id="{A217F168-9ECD-C611-A8FF-AF4B9F568DE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94507" y="2226025"/>
                    <a:ext cx="773619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8" name="TextBox 67">
                    <a:extLst>
                      <a:ext uri="{FF2B5EF4-FFF2-40B4-BE49-F238E27FC236}">
                        <a16:creationId xmlns:a16="http://schemas.microsoft.com/office/drawing/2014/main" id="{BEF6E1AB-0849-9C92-9FD3-6571E16BB54C}"/>
                      </a:ext>
                    </a:extLst>
                  </p:cNvPr>
                  <p:cNvSpPr txBox="1"/>
                  <p:nvPr/>
                </p:nvSpPr>
                <p:spPr>
                  <a:xfrm>
                    <a:off x="7284958" y="1930470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2" name="그룹 51">
                  <a:extLst>
                    <a:ext uri="{FF2B5EF4-FFF2-40B4-BE49-F238E27FC236}">
                      <a16:creationId xmlns:a16="http://schemas.microsoft.com/office/drawing/2014/main" id="{32D86554-A71D-ED10-3AA9-C0ABE8D5AE28}"/>
                    </a:ext>
                  </a:extLst>
                </p:cNvPr>
                <p:cNvGrpSpPr/>
                <p:nvPr/>
              </p:nvGrpSpPr>
              <p:grpSpPr>
                <a:xfrm>
                  <a:off x="9096647" y="1930469"/>
                  <a:ext cx="754380" cy="307777"/>
                  <a:chOff x="9096647" y="1930469"/>
                  <a:chExt cx="754380" cy="307777"/>
                </a:xfrm>
                <a:grpFill/>
              </p:grpSpPr>
              <p:cxnSp>
                <p:nvCxnSpPr>
                  <p:cNvPr id="65" name="직선 연결선 64">
                    <a:extLst>
                      <a:ext uri="{FF2B5EF4-FFF2-40B4-BE49-F238E27FC236}">
                        <a16:creationId xmlns:a16="http://schemas.microsoft.com/office/drawing/2014/main" id="{FB19F8AE-BF33-3005-0A21-E53CC3483F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096647" y="2226025"/>
                    <a:ext cx="754380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F7FE6647-7AE4-E62B-B3A8-7D2DB2082F22}"/>
                      </a:ext>
                    </a:extLst>
                  </p:cNvPr>
                  <p:cNvSpPr txBox="1"/>
                  <p:nvPr/>
                </p:nvSpPr>
                <p:spPr>
                  <a:xfrm>
                    <a:off x="9243929" y="1930469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</a:p>
                </p:txBody>
              </p:sp>
            </p:grpSp>
            <p:grpSp>
              <p:nvGrpSpPr>
                <p:cNvPr id="53" name="그룹 52">
                  <a:extLst>
                    <a:ext uri="{FF2B5EF4-FFF2-40B4-BE49-F238E27FC236}">
                      <a16:creationId xmlns:a16="http://schemas.microsoft.com/office/drawing/2014/main" id="{FCB997F6-5F8B-B976-DD1B-259A19558ED2}"/>
                    </a:ext>
                  </a:extLst>
                </p:cNvPr>
                <p:cNvGrpSpPr/>
                <p:nvPr/>
              </p:nvGrpSpPr>
              <p:grpSpPr>
                <a:xfrm>
                  <a:off x="6531209" y="2524819"/>
                  <a:ext cx="379681" cy="581660"/>
                  <a:chOff x="6531209" y="2524819"/>
                  <a:chExt cx="379681" cy="581660"/>
                </a:xfrm>
                <a:grpFill/>
              </p:grpSpPr>
              <p:cxnSp>
                <p:nvCxnSpPr>
                  <p:cNvPr id="63" name="직선 연결선 62">
                    <a:extLst>
                      <a:ext uri="{FF2B5EF4-FFF2-40B4-BE49-F238E27FC236}">
                        <a16:creationId xmlns:a16="http://schemas.microsoft.com/office/drawing/2014/main" id="{F473A491-8FBC-9099-639D-FF9783E28F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252481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68389D69-75EF-16F3-D36F-DDFAD2FBB09D}"/>
                      </a:ext>
                    </a:extLst>
                  </p:cNvPr>
                  <p:cNvSpPr txBox="1"/>
                  <p:nvPr/>
                </p:nvSpPr>
                <p:spPr>
                  <a:xfrm>
                    <a:off x="6531209" y="261471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4" name="그룹 53">
                  <a:extLst>
                    <a:ext uri="{FF2B5EF4-FFF2-40B4-BE49-F238E27FC236}">
                      <a16:creationId xmlns:a16="http://schemas.microsoft.com/office/drawing/2014/main" id="{634FC5FA-7EDB-6815-F5E9-C5239641D97F}"/>
                    </a:ext>
                  </a:extLst>
                </p:cNvPr>
                <p:cNvGrpSpPr/>
                <p:nvPr/>
              </p:nvGrpSpPr>
              <p:grpSpPr>
                <a:xfrm>
                  <a:off x="6525399" y="3804979"/>
                  <a:ext cx="379681" cy="581660"/>
                  <a:chOff x="6525399" y="3804979"/>
                  <a:chExt cx="379681" cy="581660"/>
                </a:xfrm>
                <a:grpFill/>
              </p:grpSpPr>
              <p:cxnSp>
                <p:nvCxnSpPr>
                  <p:cNvPr id="61" name="직선 연결선 60">
                    <a:extLst>
                      <a:ext uri="{FF2B5EF4-FFF2-40B4-BE49-F238E27FC236}">
                        <a16:creationId xmlns:a16="http://schemas.microsoft.com/office/drawing/2014/main" id="{97B24BE4-5CD5-236A-5D42-4C910CDE40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380497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B5502980-A244-DA17-017D-889A23F62E9B}"/>
                      </a:ext>
                    </a:extLst>
                  </p:cNvPr>
                  <p:cNvSpPr txBox="1"/>
                  <p:nvPr/>
                </p:nvSpPr>
                <p:spPr>
                  <a:xfrm>
                    <a:off x="6525399" y="389407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m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5" name="그룹 54">
                  <a:extLst>
                    <a:ext uri="{FF2B5EF4-FFF2-40B4-BE49-F238E27FC236}">
                      <a16:creationId xmlns:a16="http://schemas.microsoft.com/office/drawing/2014/main" id="{80DD15A6-900D-EC8A-851C-E5A447D7FBA5}"/>
                    </a:ext>
                  </a:extLst>
                </p:cNvPr>
                <p:cNvGrpSpPr/>
                <p:nvPr/>
              </p:nvGrpSpPr>
              <p:grpSpPr>
                <a:xfrm>
                  <a:off x="7020712" y="3670244"/>
                  <a:ext cx="1108630" cy="718681"/>
                  <a:chOff x="7020712" y="3670244"/>
                  <a:chExt cx="1108630" cy="718681"/>
                </a:xfrm>
                <a:grpFill/>
              </p:grpSpPr>
              <p:cxnSp>
                <p:nvCxnSpPr>
                  <p:cNvPr id="59" name="직선 연결선 58">
                    <a:extLst>
                      <a:ext uri="{FF2B5EF4-FFF2-40B4-BE49-F238E27FC236}">
                        <a16:creationId xmlns:a16="http://schemas.microsoft.com/office/drawing/2014/main" id="{785C7700-2142-AB05-1458-054D472175D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20712" y="3670244"/>
                    <a:ext cx="1108630" cy="718681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61E0986E-D464-E9BA-7F5C-111EB283DA12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7247120" y="3738664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56" name="그룹 55">
                  <a:extLst>
                    <a:ext uri="{FF2B5EF4-FFF2-40B4-BE49-F238E27FC236}">
                      <a16:creationId xmlns:a16="http://schemas.microsoft.com/office/drawing/2014/main" id="{3EAF9AC5-BB8F-82CD-0C11-DFEF406D4661}"/>
                    </a:ext>
                  </a:extLst>
                </p:cNvPr>
                <p:cNvGrpSpPr/>
                <p:nvPr/>
              </p:nvGrpSpPr>
              <p:grpSpPr>
                <a:xfrm>
                  <a:off x="8818517" y="2528629"/>
                  <a:ext cx="1115992" cy="702016"/>
                  <a:chOff x="8818517" y="2528629"/>
                  <a:chExt cx="1115992" cy="702016"/>
                </a:xfrm>
                <a:grpFill/>
              </p:grpSpPr>
              <p:cxnSp>
                <p:nvCxnSpPr>
                  <p:cNvPr id="57" name="직선 연결선 56">
                    <a:extLst>
                      <a:ext uri="{FF2B5EF4-FFF2-40B4-BE49-F238E27FC236}">
                        <a16:creationId xmlns:a16="http://schemas.microsoft.com/office/drawing/2014/main" id="{E17D3D94-F805-212A-F1EB-86D7743C5D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8818517" y="2528629"/>
                    <a:ext cx="1115992" cy="702016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5186AD11-FD73-BE7B-6234-E1E63FBE15BA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9070010" y="2621243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  <a:endParaRPr lang="ko-KR" altLang="en-US" sz="1400" dirty="0"/>
                  </a:p>
                </p:txBody>
              </p:sp>
            </p:grp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EA52330C-7C32-9FAA-46A1-E72AD2937620}"/>
                  </a:ext>
                </a:extLst>
              </p:cNvPr>
              <p:cNvGrpSpPr/>
              <p:nvPr/>
            </p:nvGrpSpPr>
            <p:grpSpPr>
              <a:xfrm>
                <a:off x="4969815" y="1276654"/>
                <a:ext cx="1074044" cy="1900586"/>
                <a:chOff x="4969815" y="1276654"/>
                <a:chExt cx="1074044" cy="1900586"/>
              </a:xfrm>
              <a:grpFill/>
            </p:grpSpPr>
            <p:grpSp>
              <p:nvGrpSpPr>
                <p:cNvPr id="42" name="그룹 41">
                  <a:extLst>
                    <a:ext uri="{FF2B5EF4-FFF2-40B4-BE49-F238E27FC236}">
                      <a16:creationId xmlns:a16="http://schemas.microsoft.com/office/drawing/2014/main" id="{4306A906-617F-AA97-F01F-AB50A32A7EA8}"/>
                    </a:ext>
                  </a:extLst>
                </p:cNvPr>
                <p:cNvGrpSpPr/>
                <p:nvPr/>
              </p:nvGrpSpPr>
              <p:grpSpPr>
                <a:xfrm>
                  <a:off x="4969815" y="1276654"/>
                  <a:ext cx="664165" cy="1900586"/>
                  <a:chOff x="5121634" y="766062"/>
                  <a:chExt cx="664165" cy="1900586"/>
                </a:xfrm>
                <a:grpFill/>
              </p:grpSpPr>
              <p:sp>
                <p:nvSpPr>
                  <p:cNvPr id="47" name="타원 46">
                    <a:extLst>
                      <a:ext uri="{FF2B5EF4-FFF2-40B4-BE49-F238E27FC236}">
                        <a16:creationId xmlns:a16="http://schemas.microsoft.com/office/drawing/2014/main" id="{912D3F27-C85C-C865-1803-61411FCF699F}"/>
                      </a:ext>
                    </a:extLst>
                  </p:cNvPr>
                  <p:cNvSpPr/>
                  <p:nvPr/>
                </p:nvSpPr>
                <p:spPr>
                  <a:xfrm>
                    <a:off x="5121634" y="766062"/>
                    <a:ext cx="664165" cy="543600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담당교수코드</a:t>
                    </a:r>
                  </a:p>
                </p:txBody>
              </p:sp>
              <p:sp>
                <p:nvSpPr>
                  <p:cNvPr id="48" name="타원 47">
                    <a:extLst>
                      <a:ext uri="{FF2B5EF4-FFF2-40B4-BE49-F238E27FC236}">
                        <a16:creationId xmlns:a16="http://schemas.microsoft.com/office/drawing/2014/main" id="{635FAE92-FF6F-4D4C-3DF6-D420BE5B6638}"/>
                      </a:ext>
                    </a:extLst>
                  </p:cNvPr>
                  <p:cNvSpPr/>
                  <p:nvPr/>
                </p:nvSpPr>
                <p:spPr>
                  <a:xfrm>
                    <a:off x="5121634" y="1445298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담당교수명</a:t>
                    </a:r>
                  </a:p>
                </p:txBody>
              </p:sp>
              <p:sp>
                <p:nvSpPr>
                  <p:cNvPr id="49" name="타원 48">
                    <a:extLst>
                      <a:ext uri="{FF2B5EF4-FFF2-40B4-BE49-F238E27FC236}">
                        <a16:creationId xmlns:a16="http://schemas.microsoft.com/office/drawing/2014/main" id="{AE9A8C28-05BE-665E-849F-DBF3A7629193}"/>
                      </a:ext>
                    </a:extLst>
                  </p:cNvPr>
                  <p:cNvSpPr/>
                  <p:nvPr/>
                </p:nvSpPr>
                <p:spPr>
                  <a:xfrm>
                    <a:off x="5121634" y="2123791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소속분야</a:t>
                    </a:r>
                  </a:p>
                </p:txBody>
              </p:sp>
            </p:grpSp>
            <p:grpSp>
              <p:nvGrpSpPr>
                <p:cNvPr id="43" name="그룹 42">
                  <a:extLst>
                    <a:ext uri="{FF2B5EF4-FFF2-40B4-BE49-F238E27FC236}">
                      <a16:creationId xmlns:a16="http://schemas.microsoft.com/office/drawing/2014/main" id="{A9BD81F1-FCF7-356E-AC7E-5F7E48DFDE80}"/>
                    </a:ext>
                  </a:extLst>
                </p:cNvPr>
                <p:cNvGrpSpPr/>
                <p:nvPr/>
              </p:nvGrpSpPr>
              <p:grpSpPr>
                <a:xfrm>
                  <a:off x="5633981" y="1548454"/>
                  <a:ext cx="409878" cy="1357358"/>
                  <a:chOff x="5633980" y="1548454"/>
                  <a:chExt cx="465247" cy="1357358"/>
                </a:xfrm>
                <a:grpFill/>
              </p:grpSpPr>
              <p:cxnSp>
                <p:nvCxnSpPr>
                  <p:cNvPr id="44" name="직선 연결선 43">
                    <a:extLst>
                      <a:ext uri="{FF2B5EF4-FFF2-40B4-BE49-F238E27FC236}">
                        <a16:creationId xmlns:a16="http://schemas.microsoft.com/office/drawing/2014/main" id="{F55DFE5F-19C4-2612-9C86-67240CE02AC4}"/>
                      </a:ext>
                    </a:extLst>
                  </p:cNvPr>
                  <p:cNvCxnSpPr>
                    <a:cxnSpLocks/>
                    <a:stCxn id="69" idx="1"/>
                    <a:endCxn id="47" idx="6"/>
                  </p:cNvCxnSpPr>
                  <p:nvPr/>
                </p:nvCxnSpPr>
                <p:spPr>
                  <a:xfrm flipH="1" flipV="1">
                    <a:off x="5633980" y="1548454"/>
                    <a:ext cx="465247" cy="677570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" name="직선 연결선 44">
                    <a:extLst>
                      <a:ext uri="{FF2B5EF4-FFF2-40B4-BE49-F238E27FC236}">
                        <a16:creationId xmlns:a16="http://schemas.microsoft.com/office/drawing/2014/main" id="{A2188E84-6726-8600-0C41-EA26ACF82255}"/>
                      </a:ext>
                    </a:extLst>
                  </p:cNvPr>
                  <p:cNvCxnSpPr>
                    <a:cxnSpLocks/>
                    <a:stCxn id="49" idx="6"/>
                    <a:endCxn id="69" idx="1"/>
                  </p:cNvCxnSpPr>
                  <p:nvPr/>
                </p:nvCxnSpPr>
                <p:spPr>
                  <a:xfrm flipV="1">
                    <a:off x="5633980" y="2226024"/>
                    <a:ext cx="465247" cy="679788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" name="직선 연결선 45">
                    <a:extLst>
                      <a:ext uri="{FF2B5EF4-FFF2-40B4-BE49-F238E27FC236}">
                        <a16:creationId xmlns:a16="http://schemas.microsoft.com/office/drawing/2014/main" id="{E7792C1E-05C7-A56F-0AA4-CD42B69C129B}"/>
                      </a:ext>
                    </a:extLst>
                  </p:cNvPr>
                  <p:cNvCxnSpPr>
                    <a:cxnSpLocks/>
                    <a:stCxn id="69" idx="1"/>
                    <a:endCxn id="48" idx="6"/>
                  </p:cNvCxnSpPr>
                  <p:nvPr/>
                </p:nvCxnSpPr>
                <p:spPr>
                  <a:xfrm flipH="1">
                    <a:off x="5633980" y="2226024"/>
                    <a:ext cx="465247" cy="1295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013D2E75-5807-F3B6-CAAA-2E07D495862E}"/>
                  </a:ext>
                </a:extLst>
              </p:cNvPr>
              <p:cNvGrpSpPr/>
              <p:nvPr/>
            </p:nvGrpSpPr>
            <p:grpSpPr>
              <a:xfrm>
                <a:off x="4961058" y="4939716"/>
                <a:ext cx="3773201" cy="1088072"/>
                <a:chOff x="4961058" y="4939716"/>
                <a:chExt cx="3773201" cy="1088072"/>
              </a:xfrm>
              <a:grpFill/>
            </p:grpSpPr>
            <p:grpSp>
              <p:nvGrpSpPr>
                <p:cNvPr id="29" name="그룹 28">
                  <a:extLst>
                    <a:ext uri="{FF2B5EF4-FFF2-40B4-BE49-F238E27FC236}">
                      <a16:creationId xmlns:a16="http://schemas.microsoft.com/office/drawing/2014/main" id="{008B5BA8-6119-E8C5-E985-24712890FF57}"/>
                    </a:ext>
                  </a:extLst>
                </p:cNvPr>
                <p:cNvGrpSpPr/>
                <p:nvPr/>
              </p:nvGrpSpPr>
              <p:grpSpPr>
                <a:xfrm>
                  <a:off x="4961058" y="5484402"/>
                  <a:ext cx="3773201" cy="543386"/>
                  <a:chOff x="5121634" y="4603493"/>
                  <a:chExt cx="3773201" cy="543386"/>
                </a:xfrm>
                <a:grpFill/>
              </p:grpSpPr>
              <p:sp>
                <p:nvSpPr>
                  <p:cNvPr id="37" name="타원 36">
                    <a:extLst>
                      <a:ext uri="{FF2B5EF4-FFF2-40B4-BE49-F238E27FC236}">
                        <a16:creationId xmlns:a16="http://schemas.microsoft.com/office/drawing/2014/main" id="{598B7736-5E60-6E60-DD02-E812C85E2111}"/>
                      </a:ext>
                    </a:extLst>
                  </p:cNvPr>
                  <p:cNvSpPr/>
                  <p:nvPr/>
                </p:nvSpPr>
                <p:spPr>
                  <a:xfrm>
                    <a:off x="5121634" y="4603496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강의코드</a:t>
                    </a:r>
                  </a:p>
                </p:txBody>
              </p:sp>
              <p:sp>
                <p:nvSpPr>
                  <p:cNvPr id="38" name="타원 37">
                    <a:extLst>
                      <a:ext uri="{FF2B5EF4-FFF2-40B4-BE49-F238E27FC236}">
                        <a16:creationId xmlns:a16="http://schemas.microsoft.com/office/drawing/2014/main" id="{21D69BEA-DE4C-04FE-88AE-45697DB6342C}"/>
                      </a:ext>
                    </a:extLst>
                  </p:cNvPr>
                  <p:cNvSpPr/>
                  <p:nvPr/>
                </p:nvSpPr>
                <p:spPr>
                  <a:xfrm>
                    <a:off x="5898893" y="4604022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강의명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39" name="타원 38">
                    <a:extLst>
                      <a:ext uri="{FF2B5EF4-FFF2-40B4-BE49-F238E27FC236}">
                        <a16:creationId xmlns:a16="http://schemas.microsoft.com/office/drawing/2014/main" id="{E57E03D9-6198-AEDA-F229-F164D0A5C308}"/>
                      </a:ext>
                    </a:extLst>
                  </p:cNvPr>
                  <p:cNvSpPr/>
                  <p:nvPr/>
                </p:nvSpPr>
                <p:spPr>
                  <a:xfrm>
                    <a:off x="6676152" y="4603495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교육분류</a:t>
                    </a:r>
                  </a:p>
                </p:txBody>
              </p:sp>
              <p:sp>
                <p:nvSpPr>
                  <p:cNvPr id="40" name="타원 39">
                    <a:extLst>
                      <a:ext uri="{FF2B5EF4-FFF2-40B4-BE49-F238E27FC236}">
                        <a16:creationId xmlns:a16="http://schemas.microsoft.com/office/drawing/2014/main" id="{F2EE9DA3-4162-F5EC-1536-2D22B987B744}"/>
                      </a:ext>
                    </a:extLst>
                  </p:cNvPr>
                  <p:cNvSpPr/>
                  <p:nvPr/>
                </p:nvSpPr>
                <p:spPr>
                  <a:xfrm>
                    <a:off x="8230670" y="4603493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강의년도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41" name="타원 40">
                    <a:extLst>
                      <a:ext uri="{FF2B5EF4-FFF2-40B4-BE49-F238E27FC236}">
                        <a16:creationId xmlns:a16="http://schemas.microsoft.com/office/drawing/2014/main" id="{49BFAE17-745F-3508-E379-E31A7764F298}"/>
                      </a:ext>
                    </a:extLst>
                  </p:cNvPr>
                  <p:cNvSpPr/>
                  <p:nvPr/>
                </p:nvSpPr>
                <p:spPr>
                  <a:xfrm>
                    <a:off x="7453411" y="4603494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강의학기</a:t>
                    </a:r>
                  </a:p>
                </p:txBody>
              </p:sp>
            </p:grp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D4B17F3F-7A55-F892-2646-AF2EC4FC6688}"/>
                    </a:ext>
                  </a:extLst>
                </p:cNvPr>
                <p:cNvGrpSpPr/>
                <p:nvPr/>
              </p:nvGrpSpPr>
              <p:grpSpPr>
                <a:xfrm>
                  <a:off x="5299237" y="4939716"/>
                  <a:ext cx="3109036" cy="549170"/>
                  <a:chOff x="5293141" y="4889558"/>
                  <a:chExt cx="3109036" cy="595373"/>
                </a:xfrm>
                <a:grpFill/>
              </p:grpSpPr>
              <p:cxnSp>
                <p:nvCxnSpPr>
                  <p:cNvPr id="31" name="직선 연결선 30">
                    <a:extLst>
                      <a:ext uri="{FF2B5EF4-FFF2-40B4-BE49-F238E27FC236}">
                        <a16:creationId xmlns:a16="http://schemas.microsoft.com/office/drawing/2014/main" id="{F03AFA57-A018-1572-A899-5A28F83633FA}"/>
                      </a:ext>
                    </a:extLst>
                  </p:cNvPr>
                  <p:cNvCxnSpPr>
                    <a:cxnSpLocks/>
                    <a:stCxn id="37" idx="0"/>
                    <a:endCxn id="72" idx="2"/>
                  </p:cNvCxnSpPr>
                  <p:nvPr/>
                </p:nvCxnSpPr>
                <p:spPr>
                  <a:xfrm flipV="1">
                    <a:off x="5293141" y="4889559"/>
                    <a:ext cx="1261367" cy="594846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직선 연결선 32">
                    <a:extLst>
                      <a:ext uri="{FF2B5EF4-FFF2-40B4-BE49-F238E27FC236}">
                        <a16:creationId xmlns:a16="http://schemas.microsoft.com/office/drawing/2014/main" id="{A0C01D05-A51D-C53D-D063-4C2BFF281BA9}"/>
                      </a:ext>
                    </a:extLst>
                  </p:cNvPr>
                  <p:cNvCxnSpPr>
                    <a:cxnSpLocks/>
                    <a:stCxn id="38" idx="0"/>
                    <a:endCxn id="72" idx="2"/>
                  </p:cNvCxnSpPr>
                  <p:nvPr/>
                </p:nvCxnSpPr>
                <p:spPr>
                  <a:xfrm flipV="1">
                    <a:off x="6070400" y="4889559"/>
                    <a:ext cx="484108" cy="595372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직선 연결선 33">
                    <a:extLst>
                      <a:ext uri="{FF2B5EF4-FFF2-40B4-BE49-F238E27FC236}">
                        <a16:creationId xmlns:a16="http://schemas.microsoft.com/office/drawing/2014/main" id="{4EC19F8F-2802-83D8-9E94-64492E758B5C}"/>
                      </a:ext>
                    </a:extLst>
                  </p:cNvPr>
                  <p:cNvCxnSpPr>
                    <a:cxnSpLocks/>
                    <a:stCxn id="39" idx="0"/>
                    <a:endCxn id="72" idx="2"/>
                  </p:cNvCxnSpPr>
                  <p:nvPr/>
                </p:nvCxnSpPr>
                <p:spPr>
                  <a:xfrm flipH="1" flipV="1">
                    <a:off x="6554508" y="4889559"/>
                    <a:ext cx="293151" cy="594845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직선 연결선 34">
                    <a:extLst>
                      <a:ext uri="{FF2B5EF4-FFF2-40B4-BE49-F238E27FC236}">
                        <a16:creationId xmlns:a16="http://schemas.microsoft.com/office/drawing/2014/main" id="{B43BAD0F-D344-2BB6-CD6A-B3D7C5F863B8}"/>
                      </a:ext>
                    </a:extLst>
                  </p:cNvPr>
                  <p:cNvCxnSpPr>
                    <a:cxnSpLocks/>
                    <a:stCxn id="41" idx="0"/>
                    <a:endCxn id="72" idx="2"/>
                  </p:cNvCxnSpPr>
                  <p:nvPr/>
                </p:nvCxnSpPr>
                <p:spPr>
                  <a:xfrm flipH="1" flipV="1">
                    <a:off x="6554508" y="4889559"/>
                    <a:ext cx="1070410" cy="594844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" name="직선 연결선 35">
                    <a:extLst>
                      <a:ext uri="{FF2B5EF4-FFF2-40B4-BE49-F238E27FC236}">
                        <a16:creationId xmlns:a16="http://schemas.microsoft.com/office/drawing/2014/main" id="{82D9DA4F-7286-E142-FCFF-639717F5B7DB}"/>
                      </a:ext>
                    </a:extLst>
                  </p:cNvPr>
                  <p:cNvCxnSpPr>
                    <a:cxnSpLocks/>
                    <a:stCxn id="40" idx="0"/>
                    <a:endCxn id="72" idx="2"/>
                  </p:cNvCxnSpPr>
                  <p:nvPr/>
                </p:nvCxnSpPr>
                <p:spPr>
                  <a:xfrm flipH="1" flipV="1">
                    <a:off x="6554508" y="4889559"/>
                    <a:ext cx="1847669" cy="59484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CFFE319-5ED4-FD07-C811-20D32384752C}"/>
                  </a:ext>
                </a:extLst>
              </p:cNvPr>
              <p:cNvGrpSpPr/>
              <p:nvPr/>
            </p:nvGrpSpPr>
            <p:grpSpPr>
              <a:xfrm>
                <a:off x="10930989" y="1278642"/>
                <a:ext cx="908785" cy="1219457"/>
                <a:chOff x="10930989" y="1278642"/>
                <a:chExt cx="908785" cy="1219457"/>
              </a:xfrm>
              <a:grpFill/>
            </p:grpSpPr>
            <p:grpSp>
              <p:nvGrpSpPr>
                <p:cNvPr id="17" name="그룹 16">
                  <a:extLst>
                    <a:ext uri="{FF2B5EF4-FFF2-40B4-BE49-F238E27FC236}">
                      <a16:creationId xmlns:a16="http://schemas.microsoft.com/office/drawing/2014/main" id="{30319783-1B94-FB45-0AD6-94D179FC311C}"/>
                    </a:ext>
                  </a:extLst>
                </p:cNvPr>
                <p:cNvGrpSpPr/>
                <p:nvPr/>
              </p:nvGrpSpPr>
              <p:grpSpPr>
                <a:xfrm>
                  <a:off x="11175608" y="1278642"/>
                  <a:ext cx="664166" cy="1219457"/>
                  <a:chOff x="11769580" y="853504"/>
                  <a:chExt cx="664166" cy="1219457"/>
                </a:xfrm>
                <a:grpFill/>
              </p:grpSpPr>
              <p:sp>
                <p:nvSpPr>
                  <p:cNvPr id="27" name="타원 26">
                    <a:extLst>
                      <a:ext uri="{FF2B5EF4-FFF2-40B4-BE49-F238E27FC236}">
                        <a16:creationId xmlns:a16="http://schemas.microsoft.com/office/drawing/2014/main" id="{9747A9E6-8D51-A96F-584C-EDA94BD4CEEF}"/>
                      </a:ext>
                    </a:extLst>
                  </p:cNvPr>
                  <p:cNvSpPr/>
                  <p:nvPr/>
                </p:nvSpPr>
                <p:spPr>
                  <a:xfrm>
                    <a:off x="11769581" y="853504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제공대학명</a:t>
                    </a:r>
                  </a:p>
                </p:txBody>
              </p:sp>
              <p:sp>
                <p:nvSpPr>
                  <p:cNvPr id="28" name="타원 27">
                    <a:extLst>
                      <a:ext uri="{FF2B5EF4-FFF2-40B4-BE49-F238E27FC236}">
                        <a16:creationId xmlns:a16="http://schemas.microsoft.com/office/drawing/2014/main" id="{BD7F32D4-FCF9-4469-BB85-7DBE6DB53666}"/>
                      </a:ext>
                    </a:extLst>
                  </p:cNvPr>
                  <p:cNvSpPr/>
                  <p:nvPr/>
                </p:nvSpPr>
                <p:spPr>
                  <a:xfrm>
                    <a:off x="11769580" y="1530104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대학소재지</a:t>
                    </a:r>
                  </a:p>
                </p:txBody>
              </p:sp>
            </p:grpSp>
            <p:grpSp>
              <p:nvGrpSpPr>
                <p:cNvPr id="23" name="그룹 22">
                  <a:extLst>
                    <a:ext uri="{FF2B5EF4-FFF2-40B4-BE49-F238E27FC236}">
                      <a16:creationId xmlns:a16="http://schemas.microsoft.com/office/drawing/2014/main" id="{4BAC72E7-DD3C-9D9D-3435-D53CCF0A08EA}"/>
                    </a:ext>
                  </a:extLst>
                </p:cNvPr>
                <p:cNvGrpSpPr/>
                <p:nvPr/>
              </p:nvGrpSpPr>
              <p:grpSpPr>
                <a:xfrm>
                  <a:off x="10930989" y="1550071"/>
                  <a:ext cx="244608" cy="677248"/>
                  <a:chOff x="10880360" y="1550071"/>
                  <a:chExt cx="295249" cy="677248"/>
                </a:xfrm>
                <a:grpFill/>
              </p:grpSpPr>
              <p:cxnSp>
                <p:nvCxnSpPr>
                  <p:cNvPr id="24" name="직선 연결선 23">
                    <a:extLst>
                      <a:ext uri="{FF2B5EF4-FFF2-40B4-BE49-F238E27FC236}">
                        <a16:creationId xmlns:a16="http://schemas.microsoft.com/office/drawing/2014/main" id="{B8D85A17-8E2C-56EF-30D5-3466091933AC}"/>
                      </a:ext>
                    </a:extLst>
                  </p:cNvPr>
                  <p:cNvCxnSpPr>
                    <a:cxnSpLocks/>
                    <a:stCxn id="27" idx="2"/>
                  </p:cNvCxnSpPr>
                  <p:nvPr/>
                </p:nvCxnSpPr>
                <p:spPr>
                  <a:xfrm flipH="1">
                    <a:off x="10880360" y="1550071"/>
                    <a:ext cx="295249" cy="67595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직선 연결선 24">
                    <a:extLst>
                      <a:ext uri="{FF2B5EF4-FFF2-40B4-BE49-F238E27FC236}">
                        <a16:creationId xmlns:a16="http://schemas.microsoft.com/office/drawing/2014/main" id="{060956DD-B9DA-37D7-987A-398827E0B98B}"/>
                      </a:ext>
                    </a:extLst>
                  </p:cNvPr>
                  <p:cNvCxnSpPr>
                    <a:cxnSpLocks/>
                    <a:stCxn id="28" idx="2"/>
                  </p:cNvCxnSpPr>
                  <p:nvPr/>
                </p:nvCxnSpPr>
                <p:spPr>
                  <a:xfrm flipH="1">
                    <a:off x="10880360" y="2226671"/>
                    <a:ext cx="295249" cy="648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ECDAA2C7-E8E1-AB3A-CFBA-9A4B2E9DCBA3}"/>
                </a:ext>
              </a:extLst>
            </p:cNvPr>
            <p:cNvSpPr/>
            <p:nvPr/>
          </p:nvSpPr>
          <p:spPr>
            <a:xfrm>
              <a:off x="8269628" y="3942466"/>
              <a:ext cx="609797" cy="542856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제공일자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6185F85C-FC98-D2CD-7EB1-6695E3149529}"/>
                </a:ext>
              </a:extLst>
            </p:cNvPr>
            <p:cNvCxnSpPr>
              <a:cxnSpLocks/>
              <a:stCxn id="7" idx="0"/>
            </p:cNvCxnSpPr>
            <p:nvPr/>
          </p:nvCxnSpPr>
          <p:spPr>
            <a:xfrm flipV="1">
              <a:off x="8574527" y="3720222"/>
              <a:ext cx="0" cy="222244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2C29ED8-E6EF-FCB5-4141-E80F9B0A6D66}"/>
                </a:ext>
              </a:extLst>
            </p:cNvPr>
            <p:cNvSpPr/>
            <p:nvPr/>
          </p:nvSpPr>
          <p:spPr>
            <a:xfrm>
              <a:off x="11293327" y="2649770"/>
              <a:ext cx="664165" cy="54285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설립 구분</a:t>
              </a: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FBD7915-1820-1D35-E563-C18186882043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 flipV="1">
              <a:off x="11023601" y="2238246"/>
              <a:ext cx="269726" cy="682953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72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개체와 속성</a:t>
              </a:r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관계 추출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9D96EE5-0A91-DBD8-60AA-40BF7BAE76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958942"/>
              </p:ext>
            </p:extLst>
          </p:nvPr>
        </p:nvGraphicFramePr>
        <p:xfrm>
          <a:off x="1022350" y="1786466"/>
          <a:ext cx="10527966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1955">
                  <a:extLst>
                    <a:ext uri="{9D8B030D-6E8A-4147-A177-3AD203B41FA5}">
                      <a16:colId xmlns:a16="http://schemas.microsoft.com/office/drawing/2014/main" val="2839308007"/>
                    </a:ext>
                  </a:extLst>
                </a:gridCol>
                <a:gridCol w="8336011">
                  <a:extLst>
                    <a:ext uri="{9D8B030D-6E8A-4147-A177-3AD203B41FA5}">
                      <a16:colId xmlns:a16="http://schemas.microsoft.com/office/drawing/2014/main" val="1074749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강의코드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강의명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교육분류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강의학기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강의년도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955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담당교수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담당교수코드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담당교수명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소속분야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01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제공대학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제공대학명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대학소재지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설립 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213761"/>
                  </a:ext>
                </a:extLst>
              </a:tr>
            </a:tbl>
          </a:graphicData>
        </a:graphic>
      </p:graphicFrame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3AB8CF2-5DD6-C4BA-EFEF-9633C9116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471" y="1183200"/>
            <a:ext cx="11051845" cy="3809999"/>
          </a:xfrm>
        </p:spPr>
        <p:txBody>
          <a:bodyPr rtlCol="0"/>
          <a:lstStyle/>
          <a:p>
            <a:r>
              <a:rPr lang="ko-KR" altLang="en-US" b="1" dirty="0">
                <a:solidFill>
                  <a:srgbClr val="002060"/>
                </a:solidFill>
              </a:rPr>
              <a:t>개체와 속성 추출</a:t>
            </a:r>
            <a:endParaRPr lang="en-US" altLang="ko-KR" b="1" dirty="0">
              <a:solidFill>
                <a:srgbClr val="002060"/>
              </a:solidFill>
            </a:endParaRPr>
          </a:p>
          <a:p>
            <a:endParaRPr lang="en-US" altLang="ko-KR" b="1" dirty="0">
              <a:solidFill>
                <a:srgbClr val="002060"/>
              </a:solidFill>
            </a:endParaRPr>
          </a:p>
          <a:p>
            <a:endParaRPr lang="en-US" altLang="ko-KR" b="1" dirty="0">
              <a:solidFill>
                <a:srgbClr val="002060"/>
              </a:solidFill>
            </a:endParaRPr>
          </a:p>
          <a:p>
            <a:endParaRPr lang="en-US" altLang="ko-KR" b="1" dirty="0">
              <a:solidFill>
                <a:srgbClr val="002060"/>
              </a:solidFill>
            </a:endParaRPr>
          </a:p>
          <a:p>
            <a:r>
              <a:rPr lang="ko-KR" altLang="en-US" b="1" dirty="0">
                <a:solidFill>
                  <a:srgbClr val="002060"/>
                </a:solidFill>
              </a:rPr>
              <a:t>관계 추출</a:t>
            </a:r>
            <a:endParaRPr lang="en-US" altLang="ko-KR" b="1" dirty="0">
              <a:solidFill>
                <a:srgbClr val="002060"/>
              </a:solidFill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2A4AD05-D893-6FB7-12B9-6D10777AEA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693786"/>
              </p:ext>
            </p:extLst>
          </p:nvPr>
        </p:nvGraphicFramePr>
        <p:xfrm>
          <a:off x="1022350" y="3880679"/>
          <a:ext cx="10527966" cy="1112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1955">
                  <a:extLst>
                    <a:ext uri="{9D8B030D-6E8A-4147-A177-3AD203B41FA5}">
                      <a16:colId xmlns:a16="http://schemas.microsoft.com/office/drawing/2014/main" val="2839308007"/>
                    </a:ext>
                  </a:extLst>
                </a:gridCol>
                <a:gridCol w="2778671">
                  <a:extLst>
                    <a:ext uri="{9D8B030D-6E8A-4147-A177-3AD203B41FA5}">
                      <a16:colId xmlns:a16="http://schemas.microsoft.com/office/drawing/2014/main" val="1074749002"/>
                    </a:ext>
                  </a:extLst>
                </a:gridCol>
                <a:gridCol w="2778669">
                  <a:extLst>
                    <a:ext uri="{9D8B030D-6E8A-4147-A177-3AD203B41FA5}">
                      <a16:colId xmlns:a16="http://schemas.microsoft.com/office/drawing/2014/main" val="2039227637"/>
                    </a:ext>
                  </a:extLst>
                </a:gridCol>
                <a:gridCol w="2778671">
                  <a:extLst>
                    <a:ext uri="{9D8B030D-6E8A-4147-A177-3AD203B41FA5}">
                      <a16:colId xmlns:a16="http://schemas.microsoft.com/office/drawing/2014/main" val="14737264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담당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담당교수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강의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다대다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955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제공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제공대학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강의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일대다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제공일자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2018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소속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담당교수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제공대학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일대다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213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133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1EAB98-1D45-8E27-36E6-FCC50E1909EC}"/>
              </a:ext>
            </a:extLst>
          </p:cNvPr>
          <p:cNvGrpSpPr/>
          <p:nvPr/>
        </p:nvGrpSpPr>
        <p:grpSpPr>
          <a:xfrm>
            <a:off x="498471" y="274135"/>
            <a:ext cx="5496976" cy="641866"/>
            <a:chOff x="498471" y="274135"/>
            <a:chExt cx="5496976" cy="641866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BCD472-8530-40D3-6325-6689857AA983}"/>
                </a:ext>
              </a:extLst>
            </p:cNvPr>
            <p:cNvSpPr/>
            <p:nvPr/>
          </p:nvSpPr>
          <p:spPr>
            <a:xfrm>
              <a:off x="498471" y="274135"/>
              <a:ext cx="5496976" cy="641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8E2B09-6373-E673-E26A-C6B25325E235}"/>
                </a:ext>
              </a:extLst>
            </p:cNvPr>
            <p:cNvSpPr txBox="1"/>
            <p:nvPr/>
          </p:nvSpPr>
          <p:spPr>
            <a:xfrm>
              <a:off x="498471" y="410402"/>
              <a:ext cx="5496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/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E-R </a:t>
              </a:r>
              <a:r>
                <a:rPr lang="ko-KR" altLang="en-US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다이어그램</a:t>
              </a:r>
              <a:endPara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457A4A66-C911-DC26-C02E-23740869CE76}"/>
              </a:ext>
            </a:extLst>
          </p:cNvPr>
          <p:cNvGrpSpPr/>
          <p:nvPr/>
        </p:nvGrpSpPr>
        <p:grpSpPr>
          <a:xfrm>
            <a:off x="431566" y="1169352"/>
            <a:ext cx="11239249" cy="4774248"/>
            <a:chOff x="431566" y="1169352"/>
            <a:chExt cx="11239249" cy="4774248"/>
          </a:xfrm>
        </p:grpSpPr>
        <p:grpSp>
          <p:nvGrpSpPr>
            <p:cNvPr id="141" name="그룹 140">
              <a:extLst>
                <a:ext uri="{FF2B5EF4-FFF2-40B4-BE49-F238E27FC236}">
                  <a16:creationId xmlns:a16="http://schemas.microsoft.com/office/drawing/2014/main" id="{938D70B9-4E41-BD34-E30C-AEF67124C6A7}"/>
                </a:ext>
              </a:extLst>
            </p:cNvPr>
            <p:cNvGrpSpPr/>
            <p:nvPr/>
          </p:nvGrpSpPr>
          <p:grpSpPr>
            <a:xfrm>
              <a:off x="431566" y="1169352"/>
              <a:ext cx="11239249" cy="4774248"/>
              <a:chOff x="431566" y="1169352"/>
              <a:chExt cx="11239249" cy="4774248"/>
            </a:xfrm>
          </p:grpSpPr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5CEC8D55-34D9-4CA5-A94F-F628FA0B9546}"/>
                  </a:ext>
                </a:extLst>
              </p:cNvPr>
              <p:cNvGrpSpPr/>
              <p:nvPr/>
            </p:nvGrpSpPr>
            <p:grpSpPr>
              <a:xfrm>
                <a:off x="2547588" y="1822234"/>
                <a:ext cx="7607197" cy="2954869"/>
                <a:chOff x="6014507" y="1930469"/>
                <a:chExt cx="4841090" cy="2959090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93" name="그룹 92">
                  <a:extLst>
                    <a:ext uri="{FF2B5EF4-FFF2-40B4-BE49-F238E27FC236}">
                      <a16:creationId xmlns:a16="http://schemas.microsoft.com/office/drawing/2014/main" id="{9808BBA1-D1C0-F98F-9363-5B0BF1F0F893}"/>
                    </a:ext>
                  </a:extLst>
                </p:cNvPr>
                <p:cNvGrpSpPr/>
                <p:nvPr/>
              </p:nvGrpSpPr>
              <p:grpSpPr>
                <a:xfrm>
                  <a:off x="6014507" y="1985088"/>
                  <a:ext cx="4841090" cy="2904471"/>
                  <a:chOff x="5799212" y="1643947"/>
                  <a:chExt cx="5604994" cy="3259561"/>
                </a:xfrm>
                <a:grpFill/>
              </p:grpSpPr>
              <p:sp>
                <p:nvSpPr>
                  <p:cNvPr id="112" name="직사각형 111">
                    <a:extLst>
                      <a:ext uri="{FF2B5EF4-FFF2-40B4-BE49-F238E27FC236}">
                        <a16:creationId xmlns:a16="http://schemas.microsoft.com/office/drawing/2014/main" id="{9409DF82-F1A8-969E-49F8-A8FFEFCC056E}"/>
                      </a:ext>
                    </a:extLst>
                  </p:cNvPr>
                  <p:cNvSpPr/>
                  <p:nvPr/>
                </p:nvSpPr>
                <p:spPr>
                  <a:xfrm>
                    <a:off x="5897300" y="1689823"/>
                    <a:ext cx="1054244" cy="449033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</a:t>
                    </a:r>
                  </a:p>
                </p:txBody>
              </p:sp>
              <p:sp>
                <p:nvSpPr>
                  <p:cNvPr id="113" name="다이아몬드 112">
                    <a:extLst>
                      <a:ext uri="{FF2B5EF4-FFF2-40B4-BE49-F238E27FC236}">
                        <a16:creationId xmlns:a16="http://schemas.microsoft.com/office/drawing/2014/main" id="{BAABFFBE-9194-428A-9B89-A9F3E5E51441}"/>
                      </a:ext>
                    </a:extLst>
                  </p:cNvPr>
                  <p:cNvSpPr/>
                  <p:nvPr/>
                </p:nvSpPr>
                <p:spPr>
                  <a:xfrm>
                    <a:off x="8025266" y="1643947"/>
                    <a:ext cx="1250420" cy="542857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</a:t>
                    </a:r>
                  </a:p>
                </p:txBody>
              </p:sp>
              <p:sp>
                <p:nvSpPr>
                  <p:cNvPr id="114" name="직사각형 113">
                    <a:extLst>
                      <a:ext uri="{FF2B5EF4-FFF2-40B4-BE49-F238E27FC236}">
                        <a16:creationId xmlns:a16="http://schemas.microsoft.com/office/drawing/2014/main" id="{37A11BAC-2961-6372-580A-7F37A9287646}"/>
                      </a:ext>
                    </a:extLst>
                  </p:cNvPr>
                  <p:cNvSpPr/>
                  <p:nvPr/>
                </p:nvSpPr>
                <p:spPr>
                  <a:xfrm>
                    <a:off x="10349406" y="1682506"/>
                    <a:ext cx="1054800" cy="450000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</a:t>
                    </a:r>
                  </a:p>
                </p:txBody>
              </p:sp>
              <p:sp>
                <p:nvSpPr>
                  <p:cNvPr id="115" name="직사각형 114">
                    <a:extLst>
                      <a:ext uri="{FF2B5EF4-FFF2-40B4-BE49-F238E27FC236}">
                        <a16:creationId xmlns:a16="http://schemas.microsoft.com/office/drawing/2014/main" id="{647490C0-4F19-5E1C-26E7-25CAC2408808}"/>
                      </a:ext>
                    </a:extLst>
                  </p:cNvPr>
                  <p:cNvSpPr/>
                  <p:nvPr/>
                </p:nvSpPr>
                <p:spPr>
                  <a:xfrm>
                    <a:off x="5897300" y="4454475"/>
                    <a:ext cx="1054244" cy="449033"/>
                  </a:xfrm>
                  <a:prstGeom prst="rect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</a:t>
                    </a:r>
                  </a:p>
                </p:txBody>
              </p:sp>
              <p:sp>
                <p:nvSpPr>
                  <p:cNvPr id="116" name="다이아몬드 115">
                    <a:extLst>
                      <a:ext uri="{FF2B5EF4-FFF2-40B4-BE49-F238E27FC236}">
                        <a16:creationId xmlns:a16="http://schemas.microsoft.com/office/drawing/2014/main" id="{01630A3B-8EF1-5445-5C37-E41CDF548299}"/>
                      </a:ext>
                    </a:extLst>
                  </p:cNvPr>
                  <p:cNvSpPr/>
                  <p:nvPr/>
                </p:nvSpPr>
                <p:spPr>
                  <a:xfrm>
                    <a:off x="5799212" y="3025237"/>
                    <a:ext cx="1250420" cy="542856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</a:t>
                    </a:r>
                  </a:p>
                </p:txBody>
              </p:sp>
              <p:sp>
                <p:nvSpPr>
                  <p:cNvPr id="117" name="다이아몬드 116">
                    <a:extLst>
                      <a:ext uri="{FF2B5EF4-FFF2-40B4-BE49-F238E27FC236}">
                        <a16:creationId xmlns:a16="http://schemas.microsoft.com/office/drawing/2014/main" id="{1B784884-C8DE-22F7-71FC-4516CBC07583}"/>
                      </a:ext>
                    </a:extLst>
                  </p:cNvPr>
                  <p:cNvSpPr/>
                  <p:nvPr/>
                </p:nvSpPr>
                <p:spPr>
                  <a:xfrm>
                    <a:off x="8025266" y="3009742"/>
                    <a:ext cx="1250420" cy="542856"/>
                  </a:xfrm>
                  <a:prstGeom prst="diamond">
                    <a:avLst/>
                  </a:prstGeom>
                  <a:grpFill/>
                  <a:ln w="127000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  <a:effectLst>
                    <a:outerShdw dir="5400000" sx="102000" sy="102000" algn="ctr" rotWithShape="0">
                      <a:schemeClr val="accent3">
                        <a:alpha val="43000"/>
                      </a:schemeClr>
                    </a:outerShdw>
                  </a:effectLst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4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</a:t>
                    </a:r>
                    <a:endParaRPr lang="en-US" altLang="ko-KR" sz="14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</p:grpSp>
            <p:grpSp>
              <p:nvGrpSpPr>
                <p:cNvPr id="94" name="그룹 93">
                  <a:extLst>
                    <a:ext uri="{FF2B5EF4-FFF2-40B4-BE49-F238E27FC236}">
                      <a16:creationId xmlns:a16="http://schemas.microsoft.com/office/drawing/2014/main" id="{E2C2F1D3-2692-90C1-79D8-98771F733361}"/>
                    </a:ext>
                  </a:extLst>
                </p:cNvPr>
                <p:cNvGrpSpPr/>
                <p:nvPr/>
              </p:nvGrpSpPr>
              <p:grpSpPr>
                <a:xfrm>
                  <a:off x="7079004" y="1930470"/>
                  <a:ext cx="808341" cy="307777"/>
                  <a:chOff x="7079004" y="1930470"/>
                  <a:chExt cx="808341" cy="307777"/>
                </a:xfrm>
                <a:grpFill/>
              </p:grpSpPr>
              <p:cxnSp>
                <p:nvCxnSpPr>
                  <p:cNvPr id="110" name="직선 연결선 109">
                    <a:extLst>
                      <a:ext uri="{FF2B5EF4-FFF2-40B4-BE49-F238E27FC236}">
                        <a16:creationId xmlns:a16="http://schemas.microsoft.com/office/drawing/2014/main" id="{F96011A2-08D8-D76D-4C21-1127C76C48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079004" y="2227566"/>
                    <a:ext cx="808341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0035D800-AD19-6926-5386-B9A521F1ACAB}"/>
                      </a:ext>
                    </a:extLst>
                  </p:cNvPr>
                  <p:cNvSpPr txBox="1"/>
                  <p:nvPr/>
                </p:nvSpPr>
                <p:spPr>
                  <a:xfrm>
                    <a:off x="7284958" y="1930470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95" name="그룹 94">
                  <a:extLst>
                    <a:ext uri="{FF2B5EF4-FFF2-40B4-BE49-F238E27FC236}">
                      <a16:creationId xmlns:a16="http://schemas.microsoft.com/office/drawing/2014/main" id="{874B9120-CF7F-F6B9-07A1-3942847007C0}"/>
                    </a:ext>
                  </a:extLst>
                </p:cNvPr>
                <p:cNvGrpSpPr/>
                <p:nvPr/>
              </p:nvGrpSpPr>
              <p:grpSpPr>
                <a:xfrm>
                  <a:off x="9061468" y="1930469"/>
                  <a:ext cx="811435" cy="307777"/>
                  <a:chOff x="9061468" y="1930469"/>
                  <a:chExt cx="811435" cy="307777"/>
                </a:xfrm>
                <a:grpFill/>
              </p:grpSpPr>
              <p:cxnSp>
                <p:nvCxnSpPr>
                  <p:cNvPr id="108" name="직선 연결선 107">
                    <a:extLst>
                      <a:ext uri="{FF2B5EF4-FFF2-40B4-BE49-F238E27FC236}">
                        <a16:creationId xmlns:a16="http://schemas.microsoft.com/office/drawing/2014/main" id="{EE1A10CF-D60F-C014-1215-DBB7C021126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061468" y="2227319"/>
                    <a:ext cx="811435" cy="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2D762C9C-4636-74A4-D08E-51FC93B01C34}"/>
                      </a:ext>
                    </a:extLst>
                  </p:cNvPr>
                  <p:cNvSpPr txBox="1"/>
                  <p:nvPr/>
                </p:nvSpPr>
                <p:spPr>
                  <a:xfrm>
                    <a:off x="9243929" y="1930469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</a:p>
                </p:txBody>
              </p:sp>
            </p:grpSp>
            <p:grpSp>
              <p:nvGrpSpPr>
                <p:cNvPr id="96" name="그룹 95">
                  <a:extLst>
                    <a:ext uri="{FF2B5EF4-FFF2-40B4-BE49-F238E27FC236}">
                      <a16:creationId xmlns:a16="http://schemas.microsoft.com/office/drawing/2014/main" id="{B1B94400-C919-51E3-FC6D-ABE73ABA5A60}"/>
                    </a:ext>
                  </a:extLst>
                </p:cNvPr>
                <p:cNvGrpSpPr/>
                <p:nvPr/>
              </p:nvGrpSpPr>
              <p:grpSpPr>
                <a:xfrm>
                  <a:off x="6531209" y="2524819"/>
                  <a:ext cx="379681" cy="581660"/>
                  <a:chOff x="6531209" y="2524819"/>
                  <a:chExt cx="379681" cy="581660"/>
                </a:xfrm>
                <a:grpFill/>
              </p:grpSpPr>
              <p:cxnSp>
                <p:nvCxnSpPr>
                  <p:cNvPr id="106" name="직선 연결선 105">
                    <a:extLst>
                      <a:ext uri="{FF2B5EF4-FFF2-40B4-BE49-F238E27FC236}">
                        <a16:creationId xmlns:a16="http://schemas.microsoft.com/office/drawing/2014/main" id="{2B17F7C0-AC42-9126-CE53-5DBF44166C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252481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7" name="TextBox 106">
                    <a:extLst>
                      <a:ext uri="{FF2B5EF4-FFF2-40B4-BE49-F238E27FC236}">
                        <a16:creationId xmlns:a16="http://schemas.microsoft.com/office/drawing/2014/main" id="{033678D0-48E2-62C7-7955-E8F1A4AECCD4}"/>
                      </a:ext>
                    </a:extLst>
                  </p:cNvPr>
                  <p:cNvSpPr txBox="1"/>
                  <p:nvPr/>
                </p:nvSpPr>
                <p:spPr>
                  <a:xfrm>
                    <a:off x="6531209" y="261471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97" name="그룹 96">
                  <a:extLst>
                    <a:ext uri="{FF2B5EF4-FFF2-40B4-BE49-F238E27FC236}">
                      <a16:creationId xmlns:a16="http://schemas.microsoft.com/office/drawing/2014/main" id="{9BC9333D-F624-EB8C-96EB-C301D14D0802}"/>
                    </a:ext>
                  </a:extLst>
                </p:cNvPr>
                <p:cNvGrpSpPr/>
                <p:nvPr/>
              </p:nvGrpSpPr>
              <p:grpSpPr>
                <a:xfrm>
                  <a:off x="6525399" y="3804979"/>
                  <a:ext cx="379681" cy="581660"/>
                  <a:chOff x="6525399" y="3804979"/>
                  <a:chExt cx="379681" cy="581660"/>
                </a:xfrm>
                <a:grpFill/>
              </p:grpSpPr>
              <p:cxnSp>
                <p:nvCxnSpPr>
                  <p:cNvPr id="104" name="직선 연결선 103">
                    <a:extLst>
                      <a:ext uri="{FF2B5EF4-FFF2-40B4-BE49-F238E27FC236}">
                        <a16:creationId xmlns:a16="http://schemas.microsoft.com/office/drawing/2014/main" id="{D0B8CF15-9711-C075-F490-297011A2DF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554507" y="3804979"/>
                    <a:ext cx="0" cy="581660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TextBox 104">
                    <a:extLst>
                      <a:ext uri="{FF2B5EF4-FFF2-40B4-BE49-F238E27FC236}">
                        <a16:creationId xmlns:a16="http://schemas.microsoft.com/office/drawing/2014/main" id="{A8E97610-2399-E4DE-2DD9-78AE40BC44F8}"/>
                      </a:ext>
                    </a:extLst>
                  </p:cNvPr>
                  <p:cNvSpPr txBox="1"/>
                  <p:nvPr/>
                </p:nvSpPr>
                <p:spPr>
                  <a:xfrm>
                    <a:off x="6525399" y="3894071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m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98" name="그룹 97">
                  <a:extLst>
                    <a:ext uri="{FF2B5EF4-FFF2-40B4-BE49-F238E27FC236}">
                      <a16:creationId xmlns:a16="http://schemas.microsoft.com/office/drawing/2014/main" id="{88CC2707-3F8F-C3FB-02B5-52FC7B4604DD}"/>
                    </a:ext>
                  </a:extLst>
                </p:cNvPr>
                <p:cNvGrpSpPr/>
                <p:nvPr/>
              </p:nvGrpSpPr>
              <p:grpSpPr>
                <a:xfrm>
                  <a:off x="7020712" y="3670244"/>
                  <a:ext cx="1108630" cy="718681"/>
                  <a:chOff x="7020712" y="3670244"/>
                  <a:chExt cx="1108630" cy="718681"/>
                </a:xfrm>
                <a:grpFill/>
              </p:grpSpPr>
              <p:cxnSp>
                <p:nvCxnSpPr>
                  <p:cNvPr id="102" name="직선 연결선 101">
                    <a:extLst>
                      <a:ext uri="{FF2B5EF4-FFF2-40B4-BE49-F238E27FC236}">
                        <a16:creationId xmlns:a16="http://schemas.microsoft.com/office/drawing/2014/main" id="{B29DFC21-F091-4E7C-4494-51B61F0C63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7020712" y="3670244"/>
                    <a:ext cx="1108630" cy="718681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3" name="TextBox 102">
                    <a:extLst>
                      <a:ext uri="{FF2B5EF4-FFF2-40B4-BE49-F238E27FC236}">
                        <a16:creationId xmlns:a16="http://schemas.microsoft.com/office/drawing/2014/main" id="{A15FB55C-2E0C-DA28-BC24-0F636673000A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7247120" y="3738664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n</a:t>
                    </a:r>
                    <a:endParaRPr lang="ko-KR" altLang="en-US" sz="1400" dirty="0"/>
                  </a:p>
                </p:txBody>
              </p:sp>
            </p:grpSp>
            <p:grpSp>
              <p:nvGrpSpPr>
                <p:cNvPr id="99" name="그룹 98">
                  <a:extLst>
                    <a:ext uri="{FF2B5EF4-FFF2-40B4-BE49-F238E27FC236}">
                      <a16:creationId xmlns:a16="http://schemas.microsoft.com/office/drawing/2014/main" id="{EF96D7AB-A478-085C-267C-4BE00CE14C3F}"/>
                    </a:ext>
                  </a:extLst>
                </p:cNvPr>
                <p:cNvGrpSpPr/>
                <p:nvPr/>
              </p:nvGrpSpPr>
              <p:grpSpPr>
                <a:xfrm>
                  <a:off x="8818517" y="2528629"/>
                  <a:ext cx="1115992" cy="702016"/>
                  <a:chOff x="8818517" y="2528629"/>
                  <a:chExt cx="1115992" cy="702016"/>
                </a:xfrm>
                <a:grpFill/>
              </p:grpSpPr>
              <p:cxnSp>
                <p:nvCxnSpPr>
                  <p:cNvPr id="100" name="직선 연결선 99">
                    <a:extLst>
                      <a:ext uri="{FF2B5EF4-FFF2-40B4-BE49-F238E27FC236}">
                        <a16:creationId xmlns:a16="http://schemas.microsoft.com/office/drawing/2014/main" id="{28CD5DCE-45F9-4FA3-1771-153EE7AA53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8818517" y="2528629"/>
                    <a:ext cx="1115992" cy="702016"/>
                  </a:xfrm>
                  <a:prstGeom prst="line">
                    <a:avLst/>
                  </a:prstGeom>
                  <a:grpFill/>
                  <a:ln w="127000" cap="sq" cmpd="dbl">
                    <a:solidFill>
                      <a:schemeClr val="tx1">
                        <a:lumMod val="50000"/>
                        <a:lumOff val="50000"/>
                      </a:schemeClr>
                    </a:solidFill>
                    <a:miter lim="800000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1" name="TextBox 100">
                    <a:extLst>
                      <a:ext uri="{FF2B5EF4-FFF2-40B4-BE49-F238E27FC236}">
                        <a16:creationId xmlns:a16="http://schemas.microsoft.com/office/drawing/2014/main" id="{4B904908-B0BB-50EE-A50C-92920E5B38EF}"/>
                      </a:ext>
                    </a:extLst>
                  </p:cNvPr>
                  <p:cNvSpPr txBox="1"/>
                  <p:nvPr/>
                </p:nvSpPr>
                <p:spPr>
                  <a:xfrm rot="-2040000">
                    <a:off x="9070010" y="2621243"/>
                    <a:ext cx="379681" cy="307777"/>
                  </a:xfrm>
                  <a:prstGeom prst="rect">
                    <a:avLst/>
                  </a:prstGeom>
                  <a:noFill/>
                  <a:ln w="0">
                    <a:solidFill>
                      <a:schemeClr val="tx1">
                        <a:lumMod val="50000"/>
                        <a:lumOff val="50000"/>
                        <a:alpha val="0"/>
                      </a:schemeClr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1400" dirty="0"/>
                      <a:t>1</a:t>
                    </a:r>
                    <a:endParaRPr lang="ko-KR" altLang="en-US" sz="1400" dirty="0"/>
                  </a:p>
                </p:txBody>
              </p:sp>
            </p:grpSp>
          </p:grpSp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58682390-B156-293E-D429-CB2E645F7BEA}"/>
                  </a:ext>
                </a:extLst>
              </p:cNvPr>
              <p:cNvGrpSpPr/>
              <p:nvPr/>
            </p:nvGrpSpPr>
            <p:grpSpPr>
              <a:xfrm>
                <a:off x="946618" y="1169352"/>
                <a:ext cx="1687732" cy="1897875"/>
                <a:chOff x="4969815" y="1276654"/>
                <a:chExt cx="1074044" cy="1900586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85" name="그룹 84">
                  <a:extLst>
                    <a:ext uri="{FF2B5EF4-FFF2-40B4-BE49-F238E27FC236}">
                      <a16:creationId xmlns:a16="http://schemas.microsoft.com/office/drawing/2014/main" id="{7F87668C-A39B-229F-38C5-D43EC46F3CF5}"/>
                    </a:ext>
                  </a:extLst>
                </p:cNvPr>
                <p:cNvGrpSpPr/>
                <p:nvPr/>
              </p:nvGrpSpPr>
              <p:grpSpPr>
                <a:xfrm>
                  <a:off x="4969815" y="1276654"/>
                  <a:ext cx="664165" cy="1900586"/>
                  <a:chOff x="5121634" y="766062"/>
                  <a:chExt cx="664165" cy="1900586"/>
                </a:xfrm>
                <a:grpFill/>
              </p:grpSpPr>
              <p:sp>
                <p:nvSpPr>
                  <p:cNvPr id="90" name="타원 89">
                    <a:extLst>
                      <a:ext uri="{FF2B5EF4-FFF2-40B4-BE49-F238E27FC236}">
                        <a16:creationId xmlns:a16="http://schemas.microsoft.com/office/drawing/2014/main" id="{078B2824-5881-0FDB-E2E6-B474E79C34A4}"/>
                      </a:ext>
                    </a:extLst>
                  </p:cNvPr>
                  <p:cNvSpPr/>
                  <p:nvPr/>
                </p:nvSpPr>
                <p:spPr>
                  <a:xfrm>
                    <a:off x="5121634" y="766062"/>
                    <a:ext cx="664165" cy="543600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</a:t>
                    </a:r>
                    <a:endParaRPr lang="en-US" altLang="ko-KR" sz="1000" u="sng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코드</a:t>
                    </a:r>
                  </a:p>
                </p:txBody>
              </p:sp>
              <p:sp>
                <p:nvSpPr>
                  <p:cNvPr id="91" name="타원 90">
                    <a:extLst>
                      <a:ext uri="{FF2B5EF4-FFF2-40B4-BE49-F238E27FC236}">
                        <a16:creationId xmlns:a16="http://schemas.microsoft.com/office/drawing/2014/main" id="{BFBCF816-EEFC-C67F-9CC9-AAF1D1AAF0BD}"/>
                      </a:ext>
                    </a:extLst>
                  </p:cNvPr>
                  <p:cNvSpPr/>
                  <p:nvPr/>
                </p:nvSpPr>
                <p:spPr>
                  <a:xfrm>
                    <a:off x="5121634" y="1445298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담당교수명</a:t>
                    </a:r>
                  </a:p>
                </p:txBody>
              </p:sp>
              <p:sp>
                <p:nvSpPr>
                  <p:cNvPr id="92" name="타원 91">
                    <a:extLst>
                      <a:ext uri="{FF2B5EF4-FFF2-40B4-BE49-F238E27FC236}">
                        <a16:creationId xmlns:a16="http://schemas.microsoft.com/office/drawing/2014/main" id="{02974E20-434A-E83E-DAAD-52F268971596}"/>
                      </a:ext>
                    </a:extLst>
                  </p:cNvPr>
                  <p:cNvSpPr/>
                  <p:nvPr/>
                </p:nvSpPr>
                <p:spPr>
                  <a:xfrm>
                    <a:off x="5121634" y="2123791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소속분야</a:t>
                    </a:r>
                  </a:p>
                </p:txBody>
              </p:sp>
            </p:grpSp>
            <p:grpSp>
              <p:nvGrpSpPr>
                <p:cNvPr id="86" name="그룹 85">
                  <a:extLst>
                    <a:ext uri="{FF2B5EF4-FFF2-40B4-BE49-F238E27FC236}">
                      <a16:creationId xmlns:a16="http://schemas.microsoft.com/office/drawing/2014/main" id="{75E6B88F-0313-036E-65ED-8FEEC30E187E}"/>
                    </a:ext>
                  </a:extLst>
                </p:cNvPr>
                <p:cNvGrpSpPr/>
                <p:nvPr/>
              </p:nvGrpSpPr>
              <p:grpSpPr>
                <a:xfrm>
                  <a:off x="5633981" y="1548454"/>
                  <a:ext cx="409878" cy="1357358"/>
                  <a:chOff x="5633980" y="1548454"/>
                  <a:chExt cx="465247" cy="1357358"/>
                </a:xfrm>
                <a:grpFill/>
              </p:grpSpPr>
              <p:cxnSp>
                <p:nvCxnSpPr>
                  <p:cNvPr id="87" name="직선 연결선 86">
                    <a:extLst>
                      <a:ext uri="{FF2B5EF4-FFF2-40B4-BE49-F238E27FC236}">
                        <a16:creationId xmlns:a16="http://schemas.microsoft.com/office/drawing/2014/main" id="{9D22EBA4-B13D-1D2E-E7E4-BB4CE169E998}"/>
                      </a:ext>
                    </a:extLst>
                  </p:cNvPr>
                  <p:cNvCxnSpPr>
                    <a:cxnSpLocks/>
                    <a:stCxn id="112" idx="1"/>
                    <a:endCxn id="90" idx="6"/>
                  </p:cNvCxnSpPr>
                  <p:nvPr/>
                </p:nvCxnSpPr>
                <p:spPr>
                  <a:xfrm flipH="1" flipV="1">
                    <a:off x="5633980" y="1548454"/>
                    <a:ext cx="465247" cy="677570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직선 연결선 87">
                    <a:extLst>
                      <a:ext uri="{FF2B5EF4-FFF2-40B4-BE49-F238E27FC236}">
                        <a16:creationId xmlns:a16="http://schemas.microsoft.com/office/drawing/2014/main" id="{5D4E91BA-AF38-DF0E-393E-DE6A3CBF4BC1}"/>
                      </a:ext>
                    </a:extLst>
                  </p:cNvPr>
                  <p:cNvCxnSpPr>
                    <a:cxnSpLocks/>
                    <a:stCxn id="92" idx="6"/>
                    <a:endCxn id="112" idx="1"/>
                  </p:cNvCxnSpPr>
                  <p:nvPr/>
                </p:nvCxnSpPr>
                <p:spPr>
                  <a:xfrm flipV="1">
                    <a:off x="5633980" y="2226024"/>
                    <a:ext cx="465247" cy="679788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직선 연결선 88">
                    <a:extLst>
                      <a:ext uri="{FF2B5EF4-FFF2-40B4-BE49-F238E27FC236}">
                        <a16:creationId xmlns:a16="http://schemas.microsoft.com/office/drawing/2014/main" id="{D0DAA551-FF53-6995-B865-F23473B448D8}"/>
                      </a:ext>
                    </a:extLst>
                  </p:cNvPr>
                  <p:cNvCxnSpPr>
                    <a:cxnSpLocks/>
                    <a:stCxn id="112" idx="1"/>
                    <a:endCxn id="91" idx="6"/>
                  </p:cNvCxnSpPr>
                  <p:nvPr/>
                </p:nvCxnSpPr>
                <p:spPr>
                  <a:xfrm flipH="1">
                    <a:off x="5633980" y="2226024"/>
                    <a:ext cx="465247" cy="1295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35" name="그룹 134">
                <a:extLst>
                  <a:ext uri="{FF2B5EF4-FFF2-40B4-BE49-F238E27FC236}">
                    <a16:creationId xmlns:a16="http://schemas.microsoft.com/office/drawing/2014/main" id="{B37B5CB7-59F1-9E3C-4871-0455B712FB79}"/>
                  </a:ext>
                </a:extLst>
              </p:cNvPr>
              <p:cNvGrpSpPr/>
              <p:nvPr/>
            </p:nvGrpSpPr>
            <p:grpSpPr>
              <a:xfrm>
                <a:off x="431566" y="4822480"/>
                <a:ext cx="5929136" cy="1121120"/>
                <a:chOff x="222427" y="4817538"/>
                <a:chExt cx="5937606" cy="1122722"/>
              </a:xfrm>
            </p:grpSpPr>
            <p:grpSp>
              <p:nvGrpSpPr>
                <p:cNvPr id="73" name="그룹 72">
                  <a:extLst>
                    <a:ext uri="{FF2B5EF4-FFF2-40B4-BE49-F238E27FC236}">
                      <a16:creationId xmlns:a16="http://schemas.microsoft.com/office/drawing/2014/main" id="{CC77E9DE-329F-69E7-B0FA-FB32B3A83B0D}"/>
                    </a:ext>
                  </a:extLst>
                </p:cNvPr>
                <p:cNvGrpSpPr/>
                <p:nvPr/>
              </p:nvGrpSpPr>
              <p:grpSpPr>
                <a:xfrm>
                  <a:off x="222427" y="5396874"/>
                  <a:ext cx="5937606" cy="543386"/>
                  <a:chOff x="5121634" y="4603493"/>
                  <a:chExt cx="3773201" cy="543386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sp>
                <p:nvSpPr>
                  <p:cNvPr id="80" name="타원 79">
                    <a:extLst>
                      <a:ext uri="{FF2B5EF4-FFF2-40B4-BE49-F238E27FC236}">
                        <a16:creationId xmlns:a16="http://schemas.microsoft.com/office/drawing/2014/main" id="{F4C51969-5029-FBAD-8BF4-7AC3F6056E1B}"/>
                      </a:ext>
                    </a:extLst>
                  </p:cNvPr>
                  <p:cNvSpPr/>
                  <p:nvPr/>
                </p:nvSpPr>
                <p:spPr>
                  <a:xfrm>
                    <a:off x="5121634" y="4603496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강의코드</a:t>
                    </a:r>
                  </a:p>
                </p:txBody>
              </p:sp>
              <p:sp>
                <p:nvSpPr>
                  <p:cNvPr id="81" name="타원 80">
                    <a:extLst>
                      <a:ext uri="{FF2B5EF4-FFF2-40B4-BE49-F238E27FC236}">
                        <a16:creationId xmlns:a16="http://schemas.microsoft.com/office/drawing/2014/main" id="{CB6B8FF7-B6EE-A146-2AB8-FFE07345F20D}"/>
                      </a:ext>
                    </a:extLst>
                  </p:cNvPr>
                  <p:cNvSpPr/>
                  <p:nvPr/>
                </p:nvSpPr>
                <p:spPr>
                  <a:xfrm>
                    <a:off x="5898893" y="4604022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강의명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82" name="타원 81">
                    <a:extLst>
                      <a:ext uri="{FF2B5EF4-FFF2-40B4-BE49-F238E27FC236}">
                        <a16:creationId xmlns:a16="http://schemas.microsoft.com/office/drawing/2014/main" id="{80F0424F-5806-4A90-C39B-B266E5FBACFB}"/>
                      </a:ext>
                    </a:extLst>
                  </p:cNvPr>
                  <p:cNvSpPr/>
                  <p:nvPr/>
                </p:nvSpPr>
                <p:spPr>
                  <a:xfrm>
                    <a:off x="6676152" y="4603495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교육분류</a:t>
                    </a:r>
                  </a:p>
                </p:txBody>
              </p:sp>
              <p:sp>
                <p:nvSpPr>
                  <p:cNvPr id="83" name="타원 82">
                    <a:extLst>
                      <a:ext uri="{FF2B5EF4-FFF2-40B4-BE49-F238E27FC236}">
                        <a16:creationId xmlns:a16="http://schemas.microsoft.com/office/drawing/2014/main" id="{644F51ED-D1F1-D4D2-8244-23CA5F31440A}"/>
                      </a:ext>
                    </a:extLst>
                  </p:cNvPr>
                  <p:cNvSpPr/>
                  <p:nvPr/>
                </p:nvSpPr>
                <p:spPr>
                  <a:xfrm>
                    <a:off x="8230670" y="4603493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 err="1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강의년도</a:t>
                    </a:r>
                    <a:endParaRPr lang="ko-KR" altLang="en-US" sz="1000" dirty="0">
                      <a:solidFill>
                        <a:schemeClr val="tx1"/>
                      </a:solidFill>
                      <a:latin typeface="메이플스토리" panose="02000300000000000000" pitchFamily="2" charset="-127"/>
                      <a:ea typeface="메이플스토리" panose="02000300000000000000" pitchFamily="2" charset="-127"/>
                      <a:cs typeface="함초롬돋움" panose="020B0604000101010101" pitchFamily="50" charset="-127"/>
                    </a:endParaRPr>
                  </a:p>
                </p:txBody>
              </p:sp>
              <p:sp>
                <p:nvSpPr>
                  <p:cNvPr id="84" name="타원 83">
                    <a:extLst>
                      <a:ext uri="{FF2B5EF4-FFF2-40B4-BE49-F238E27FC236}">
                        <a16:creationId xmlns:a16="http://schemas.microsoft.com/office/drawing/2014/main" id="{6A0014A7-BF10-9C6E-D3E3-12F025A20D78}"/>
                      </a:ext>
                    </a:extLst>
                  </p:cNvPr>
                  <p:cNvSpPr/>
                  <p:nvPr/>
                </p:nvSpPr>
                <p:spPr>
                  <a:xfrm>
                    <a:off x="7453411" y="4603494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강의학기</a:t>
                    </a:r>
                  </a:p>
                </p:txBody>
              </p:sp>
            </p:grpSp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C7705203-35DF-4949-1A69-AE090A945CEC}"/>
                    </a:ext>
                  </a:extLst>
                </p:cNvPr>
                <p:cNvGrpSpPr/>
                <p:nvPr/>
              </p:nvGrpSpPr>
              <p:grpSpPr>
                <a:xfrm>
                  <a:off x="745001" y="4817538"/>
                  <a:ext cx="4892459" cy="579871"/>
                  <a:chOff x="5287045" y="4802715"/>
                  <a:chExt cx="3109036" cy="677919"/>
                </a:xfrm>
                <a:solidFill>
                  <a:schemeClr val="accent2">
                    <a:lumMod val="40000"/>
                    <a:lumOff val="60000"/>
                  </a:schemeClr>
                </a:solidFill>
              </p:grpSpPr>
              <p:cxnSp>
                <p:nvCxnSpPr>
                  <p:cNvPr id="75" name="직선 연결선 74">
                    <a:extLst>
                      <a:ext uri="{FF2B5EF4-FFF2-40B4-BE49-F238E27FC236}">
                        <a16:creationId xmlns:a16="http://schemas.microsoft.com/office/drawing/2014/main" id="{6DFDE84C-EFB6-9987-3D51-A25C4F0934C7}"/>
                      </a:ext>
                    </a:extLst>
                  </p:cNvPr>
                  <p:cNvCxnSpPr>
                    <a:cxnSpLocks/>
                    <a:stCxn id="80" idx="0"/>
                    <a:endCxn id="115" idx="2"/>
                  </p:cNvCxnSpPr>
                  <p:nvPr/>
                </p:nvCxnSpPr>
                <p:spPr>
                  <a:xfrm flipV="1">
                    <a:off x="5287045" y="4802718"/>
                    <a:ext cx="1554518" cy="67734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직선 연결선 75">
                    <a:extLst>
                      <a:ext uri="{FF2B5EF4-FFF2-40B4-BE49-F238E27FC236}">
                        <a16:creationId xmlns:a16="http://schemas.microsoft.com/office/drawing/2014/main" id="{90674B37-E74C-E120-512C-CBBB366AD223}"/>
                      </a:ext>
                    </a:extLst>
                  </p:cNvPr>
                  <p:cNvCxnSpPr>
                    <a:cxnSpLocks/>
                    <a:stCxn id="81" idx="0"/>
                    <a:endCxn id="115" idx="2"/>
                  </p:cNvCxnSpPr>
                  <p:nvPr/>
                </p:nvCxnSpPr>
                <p:spPr>
                  <a:xfrm flipV="1">
                    <a:off x="6064304" y="4802721"/>
                    <a:ext cx="777259" cy="677913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직선 연결선 76">
                    <a:extLst>
                      <a:ext uri="{FF2B5EF4-FFF2-40B4-BE49-F238E27FC236}">
                        <a16:creationId xmlns:a16="http://schemas.microsoft.com/office/drawing/2014/main" id="{7B55DF7F-05FC-3687-B878-0C486AD6C3E0}"/>
                      </a:ext>
                    </a:extLst>
                  </p:cNvPr>
                  <p:cNvCxnSpPr>
                    <a:cxnSpLocks/>
                    <a:stCxn id="82" idx="0"/>
                    <a:endCxn id="115" idx="2"/>
                  </p:cNvCxnSpPr>
                  <p:nvPr/>
                </p:nvCxnSpPr>
                <p:spPr>
                  <a:xfrm flipV="1">
                    <a:off x="6841563" y="4802723"/>
                    <a:ext cx="1" cy="677342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직선 연결선 77">
                    <a:extLst>
                      <a:ext uri="{FF2B5EF4-FFF2-40B4-BE49-F238E27FC236}">
                        <a16:creationId xmlns:a16="http://schemas.microsoft.com/office/drawing/2014/main" id="{61F8AA2E-791D-0191-E115-9E85CF175E88}"/>
                      </a:ext>
                    </a:extLst>
                  </p:cNvPr>
                  <p:cNvCxnSpPr>
                    <a:cxnSpLocks/>
                    <a:stCxn id="84" idx="0"/>
                    <a:endCxn id="115" idx="2"/>
                  </p:cNvCxnSpPr>
                  <p:nvPr/>
                </p:nvCxnSpPr>
                <p:spPr>
                  <a:xfrm flipH="1" flipV="1">
                    <a:off x="6841563" y="4802715"/>
                    <a:ext cx="777259" cy="677340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직선 연결선 78">
                    <a:extLst>
                      <a:ext uri="{FF2B5EF4-FFF2-40B4-BE49-F238E27FC236}">
                        <a16:creationId xmlns:a16="http://schemas.microsoft.com/office/drawing/2014/main" id="{0B96E98B-30E5-5A76-015E-96940DB40E80}"/>
                      </a:ext>
                    </a:extLst>
                  </p:cNvPr>
                  <p:cNvCxnSpPr>
                    <a:cxnSpLocks/>
                    <a:stCxn id="83" idx="0"/>
                    <a:endCxn id="115" idx="2"/>
                  </p:cNvCxnSpPr>
                  <p:nvPr/>
                </p:nvCxnSpPr>
                <p:spPr>
                  <a:xfrm flipH="1" flipV="1">
                    <a:off x="6841563" y="4802716"/>
                    <a:ext cx="1554518" cy="67733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66" name="그룹 65">
                <a:extLst>
                  <a:ext uri="{FF2B5EF4-FFF2-40B4-BE49-F238E27FC236}">
                    <a16:creationId xmlns:a16="http://schemas.microsoft.com/office/drawing/2014/main" id="{C156D0E5-9388-6B33-2135-BBE4F4D23D54}"/>
                  </a:ext>
                </a:extLst>
              </p:cNvPr>
              <p:cNvGrpSpPr/>
              <p:nvPr/>
            </p:nvGrpSpPr>
            <p:grpSpPr>
              <a:xfrm>
                <a:off x="10154794" y="1170093"/>
                <a:ext cx="1516021" cy="1211437"/>
                <a:chOff x="10875003" y="1277397"/>
                <a:chExt cx="964770" cy="1213167"/>
              </a:xfrm>
              <a:solidFill>
                <a:schemeClr val="accent2">
                  <a:lumMod val="40000"/>
                  <a:lumOff val="60000"/>
                </a:schemeClr>
              </a:solidFill>
            </p:grpSpPr>
            <p:grpSp>
              <p:nvGrpSpPr>
                <p:cNvPr id="67" name="그룹 66">
                  <a:extLst>
                    <a:ext uri="{FF2B5EF4-FFF2-40B4-BE49-F238E27FC236}">
                      <a16:creationId xmlns:a16="http://schemas.microsoft.com/office/drawing/2014/main" id="{81348153-C785-F479-A46C-5DE608B8F546}"/>
                    </a:ext>
                  </a:extLst>
                </p:cNvPr>
                <p:cNvGrpSpPr/>
                <p:nvPr/>
              </p:nvGrpSpPr>
              <p:grpSpPr>
                <a:xfrm>
                  <a:off x="11175602" y="1277397"/>
                  <a:ext cx="664171" cy="1213167"/>
                  <a:chOff x="11769574" y="852259"/>
                  <a:chExt cx="664171" cy="1213167"/>
                </a:xfrm>
                <a:grpFill/>
              </p:grpSpPr>
              <p:sp>
                <p:nvSpPr>
                  <p:cNvPr id="71" name="타원 70">
                    <a:extLst>
                      <a:ext uri="{FF2B5EF4-FFF2-40B4-BE49-F238E27FC236}">
                        <a16:creationId xmlns:a16="http://schemas.microsoft.com/office/drawing/2014/main" id="{F5F16DC9-FAC7-E895-71F0-04917437FD47}"/>
                      </a:ext>
                    </a:extLst>
                  </p:cNvPr>
                  <p:cNvSpPr/>
                  <p:nvPr/>
                </p:nvSpPr>
                <p:spPr>
                  <a:xfrm>
                    <a:off x="11769574" y="852259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u="sng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제공대학명</a:t>
                    </a:r>
                  </a:p>
                </p:txBody>
              </p:sp>
              <p:sp>
                <p:nvSpPr>
                  <p:cNvPr id="72" name="타원 71">
                    <a:extLst>
                      <a:ext uri="{FF2B5EF4-FFF2-40B4-BE49-F238E27FC236}">
                        <a16:creationId xmlns:a16="http://schemas.microsoft.com/office/drawing/2014/main" id="{E5CE7811-0C89-0D4B-E9A0-71342C6B18FB}"/>
                      </a:ext>
                    </a:extLst>
                  </p:cNvPr>
                  <p:cNvSpPr/>
                  <p:nvPr/>
                </p:nvSpPr>
                <p:spPr>
                  <a:xfrm>
                    <a:off x="11769580" y="1522569"/>
                    <a:ext cx="664165" cy="542857"/>
                  </a:xfrm>
                  <a:prstGeom prst="ellipse">
                    <a:avLst/>
                  </a:prstGeom>
                  <a:grpFill/>
                  <a:ln w="28575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ko-KR" altLang="en-US" sz="1000" dirty="0">
                        <a:solidFill>
                          <a:schemeClr val="tx1"/>
                        </a:solidFill>
                        <a:latin typeface="메이플스토리" panose="02000300000000000000" pitchFamily="2" charset="-127"/>
                        <a:ea typeface="메이플스토리" panose="02000300000000000000" pitchFamily="2" charset="-127"/>
                        <a:cs typeface="함초롬돋움" panose="020B0604000101010101" pitchFamily="50" charset="-127"/>
                      </a:rPr>
                      <a:t>대학소재지</a:t>
                    </a:r>
                  </a:p>
                </p:txBody>
              </p:sp>
            </p:grpSp>
            <p:grpSp>
              <p:nvGrpSpPr>
                <p:cNvPr id="68" name="그룹 67">
                  <a:extLst>
                    <a:ext uri="{FF2B5EF4-FFF2-40B4-BE49-F238E27FC236}">
                      <a16:creationId xmlns:a16="http://schemas.microsoft.com/office/drawing/2014/main" id="{5D08CAF5-146E-C2E8-56AC-F430727416BA}"/>
                    </a:ext>
                  </a:extLst>
                </p:cNvPr>
                <p:cNvGrpSpPr/>
                <p:nvPr/>
              </p:nvGrpSpPr>
              <p:grpSpPr>
                <a:xfrm>
                  <a:off x="10875003" y="1548826"/>
                  <a:ext cx="300617" cy="671109"/>
                  <a:chOff x="10812769" y="1548826"/>
                  <a:chExt cx="362853" cy="671109"/>
                </a:xfrm>
                <a:grpFill/>
              </p:grpSpPr>
              <p:cxnSp>
                <p:nvCxnSpPr>
                  <p:cNvPr id="69" name="직선 연결선 68">
                    <a:extLst>
                      <a:ext uri="{FF2B5EF4-FFF2-40B4-BE49-F238E27FC236}">
                        <a16:creationId xmlns:a16="http://schemas.microsoft.com/office/drawing/2014/main" id="{04BD7A82-7E12-AB13-1290-879D17203CCF}"/>
                      </a:ext>
                    </a:extLst>
                  </p:cNvPr>
                  <p:cNvCxnSpPr>
                    <a:cxnSpLocks/>
                    <a:stCxn id="71" idx="2"/>
                    <a:endCxn id="114" idx="3"/>
                  </p:cNvCxnSpPr>
                  <p:nvPr/>
                </p:nvCxnSpPr>
                <p:spPr>
                  <a:xfrm flipH="1">
                    <a:off x="10812769" y="1548826"/>
                    <a:ext cx="362838" cy="67110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직선 연결선 69">
                    <a:extLst>
                      <a:ext uri="{FF2B5EF4-FFF2-40B4-BE49-F238E27FC236}">
                        <a16:creationId xmlns:a16="http://schemas.microsoft.com/office/drawing/2014/main" id="{4B61A27B-4EE8-404C-E3EA-196BEF73FD35}"/>
                      </a:ext>
                    </a:extLst>
                  </p:cNvPr>
                  <p:cNvCxnSpPr>
                    <a:cxnSpLocks/>
                    <a:stCxn id="72" idx="2"/>
                    <a:endCxn id="114" idx="3"/>
                  </p:cNvCxnSpPr>
                  <p:nvPr/>
                </p:nvCxnSpPr>
                <p:spPr>
                  <a:xfrm flipH="1">
                    <a:off x="10812775" y="2219136"/>
                    <a:ext cx="362847" cy="799"/>
                  </a:xfrm>
                  <a:prstGeom prst="line">
                    <a:avLst/>
                  </a:prstGeom>
                  <a:grpFill/>
                  <a:ln w="38100">
                    <a:solidFill>
                      <a:schemeClr val="tx1">
                        <a:lumMod val="50000"/>
                        <a:lumOff val="5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F69AC46C-DEAF-47B5-ACC3-F2883A549C29}"/>
                </a:ext>
              </a:extLst>
            </p:cNvPr>
            <p:cNvSpPr/>
            <p:nvPr/>
          </p:nvSpPr>
          <p:spPr>
            <a:xfrm>
              <a:off x="5895546" y="3862633"/>
              <a:ext cx="1043656" cy="54208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제공일자</a:t>
              </a:r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8BEDA6E1-8D1C-5F42-3AF4-84F1E717B753}"/>
                </a:ext>
              </a:extLst>
            </p:cNvPr>
            <p:cNvCxnSpPr>
              <a:cxnSpLocks/>
              <a:stCxn id="2" idx="0"/>
            </p:cNvCxnSpPr>
            <p:nvPr/>
          </p:nvCxnSpPr>
          <p:spPr>
            <a:xfrm flipV="1">
              <a:off x="6417374" y="3602234"/>
              <a:ext cx="0" cy="260399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016F34AD-BD72-A56A-1D73-778C282B0AD1}"/>
                </a:ext>
              </a:extLst>
            </p:cNvPr>
            <p:cNvSpPr/>
            <p:nvPr/>
          </p:nvSpPr>
          <p:spPr>
            <a:xfrm>
              <a:off x="10624861" y="2505087"/>
              <a:ext cx="1043657" cy="54208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  <a:latin typeface="메이플스토리" panose="02000300000000000000" pitchFamily="2" charset="-127"/>
                  <a:ea typeface="메이플스토리" panose="02000300000000000000" pitchFamily="2" charset="-127"/>
                  <a:cs typeface="함초롬돋움" panose="020B0604000101010101" pitchFamily="50" charset="-127"/>
                </a:rPr>
                <a:t>설립구분</a:t>
              </a: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17668B1A-5A3D-3D40-D245-29F265EBA0E2}"/>
                </a:ext>
              </a:extLst>
            </p:cNvPr>
            <p:cNvCxnSpPr>
              <a:cxnSpLocks/>
              <a:stCxn id="27" idx="2"/>
              <a:endCxn id="114" idx="3"/>
            </p:cNvCxnSpPr>
            <p:nvPr/>
          </p:nvCxnSpPr>
          <p:spPr>
            <a:xfrm flipH="1" flipV="1">
              <a:off x="10154785" y="2111287"/>
              <a:ext cx="470076" cy="664842"/>
            </a:xfrm>
            <a:prstGeom prst="lin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CA67E07A-DC28-1075-B27C-8C3989A53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9161" y="4278272"/>
            <a:ext cx="4192079" cy="166696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>
            <a:noAutofit/>
          </a:bodyPr>
          <a:lstStyle/>
          <a:p>
            <a:pPr marL="0" indent="0" algn="ctr">
              <a:buNone/>
            </a:pPr>
            <a:r>
              <a:rPr lang="ko-KR" altLang="en-US" sz="1600" b="1" dirty="0">
                <a:solidFill>
                  <a:srgbClr val="002060"/>
                </a:solidFill>
              </a:rPr>
              <a:t>한 개의 테이블에서 비롯하여 모든 개체와 관계가 완전종속인 것을 볼 수 있음</a:t>
            </a:r>
            <a:endParaRPr lang="en-US" altLang="ko-KR" sz="16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24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다이아몬드 눈금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5_TF03031015.potx" id="{F6057CD7-E939-41B0-9CD8-F78C3ECD62E6}" vid="{727B2B63-277E-450C-810D-266E0B2ED1D9}"/>
    </a:ext>
  </a:extLst>
</a:theme>
</file>

<file path=ppt/theme/theme2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비즈니스 다이아몬드 눈금 프레젠테이션(와이드스크린)</Template>
  <TotalTime>1144</TotalTime>
  <Words>778</Words>
  <Application>Microsoft Office PowerPoint</Application>
  <PresentationFormat>와이드스크린</PresentationFormat>
  <Paragraphs>420</Paragraphs>
  <Slides>19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4" baseType="lpstr">
      <vt:lpstr>맑은 고딕</vt:lpstr>
      <vt:lpstr>Wingdings</vt:lpstr>
      <vt:lpstr>메이플스토리</vt:lpstr>
      <vt:lpstr>Arial</vt:lpstr>
      <vt:lpstr>다이아몬드 눈금 16x9</vt:lpstr>
      <vt:lpstr>KOCW data</vt:lpstr>
      <vt:lpstr>1. 사용한 데이터 2. 요구사항 분석 3. 개념적 설계 3. 논리적 설계 4. RSQLite(R) 5. SQlite3(Python)</vt:lpstr>
      <vt:lpstr>1. 사용한 데이터</vt:lpstr>
      <vt:lpstr>PowerPoint 프레젠테이션</vt:lpstr>
      <vt:lpstr>PowerPoint 프레젠테이션</vt:lpstr>
      <vt:lpstr>2. 요구사항 분석</vt:lpstr>
      <vt:lpstr>3. 개념적 설계</vt:lpstr>
      <vt:lpstr>PowerPoint 프레젠테이션</vt:lpstr>
      <vt:lpstr>PowerPoint 프레젠테이션</vt:lpstr>
      <vt:lpstr>2. 요구사항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KOCW data</dc:title>
  <dc:creator>강신성</dc:creator>
  <cp:lastModifiedBy>강신성</cp:lastModifiedBy>
  <cp:revision>45</cp:revision>
  <dcterms:created xsi:type="dcterms:W3CDTF">2024-05-29T11:46:33Z</dcterms:created>
  <dcterms:modified xsi:type="dcterms:W3CDTF">2024-06-12T02:07:24Z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